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handoutMasterIdLst>
    <p:handoutMasterId r:id="rId92"/>
  </p:handout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365" r:id="rId9"/>
    <p:sldId id="401" r:id="rId10"/>
    <p:sldId id="367" r:id="rId11"/>
    <p:sldId id="402" r:id="rId12"/>
    <p:sldId id="403" r:id="rId13"/>
    <p:sldId id="404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5" r:id="rId24"/>
    <p:sldId id="426" r:id="rId25"/>
    <p:sldId id="427" r:id="rId26"/>
    <p:sldId id="429" r:id="rId27"/>
    <p:sldId id="430" r:id="rId28"/>
    <p:sldId id="431" r:id="rId29"/>
    <p:sldId id="432" r:id="rId30"/>
    <p:sldId id="433" r:id="rId31"/>
    <p:sldId id="434" r:id="rId32"/>
    <p:sldId id="435" r:id="rId33"/>
    <p:sldId id="437" r:id="rId34"/>
    <p:sldId id="438" r:id="rId35"/>
    <p:sldId id="439" r:id="rId36"/>
    <p:sldId id="440" r:id="rId37"/>
    <p:sldId id="285" r:id="rId38"/>
    <p:sldId id="368" r:id="rId39"/>
    <p:sldId id="405" r:id="rId40"/>
    <p:sldId id="469" r:id="rId41"/>
    <p:sldId id="406" r:id="rId42"/>
    <p:sldId id="409" r:id="rId43"/>
    <p:sldId id="284" r:id="rId44"/>
    <p:sldId id="475" r:id="rId45"/>
    <p:sldId id="476" r:id="rId46"/>
    <p:sldId id="477" r:id="rId47"/>
    <p:sldId id="291" r:id="rId48"/>
    <p:sldId id="369" r:id="rId49"/>
    <p:sldId id="411" r:id="rId50"/>
    <p:sldId id="414" r:id="rId51"/>
    <p:sldId id="441" r:id="rId52"/>
    <p:sldId id="442" r:id="rId53"/>
    <p:sldId id="443" r:id="rId54"/>
    <p:sldId id="444" r:id="rId55"/>
    <p:sldId id="445" r:id="rId56"/>
    <p:sldId id="446" r:id="rId57"/>
    <p:sldId id="447" r:id="rId58"/>
    <p:sldId id="448" r:id="rId59"/>
    <p:sldId id="451" r:id="rId60"/>
    <p:sldId id="452" r:id="rId61"/>
    <p:sldId id="453" r:id="rId62"/>
    <p:sldId id="454" r:id="rId63"/>
    <p:sldId id="455" r:id="rId64"/>
    <p:sldId id="456" r:id="rId65"/>
    <p:sldId id="457" r:id="rId66"/>
    <p:sldId id="458" r:id="rId67"/>
    <p:sldId id="459" r:id="rId68"/>
    <p:sldId id="460" r:id="rId69"/>
    <p:sldId id="461" r:id="rId70"/>
    <p:sldId id="462" r:id="rId71"/>
    <p:sldId id="463" r:id="rId72"/>
    <p:sldId id="464" r:id="rId73"/>
    <p:sldId id="465" r:id="rId74"/>
    <p:sldId id="466" r:id="rId75"/>
    <p:sldId id="467" r:id="rId76"/>
    <p:sldId id="468" r:id="rId77"/>
    <p:sldId id="361" r:id="rId78"/>
    <p:sldId id="362" r:id="rId79"/>
    <p:sldId id="364" r:id="rId80"/>
    <p:sldId id="470" r:id="rId81"/>
    <p:sldId id="415" r:id="rId82"/>
    <p:sldId id="471" r:id="rId83"/>
    <p:sldId id="472" r:id="rId84"/>
    <p:sldId id="397" r:id="rId85"/>
    <p:sldId id="473" r:id="rId86"/>
    <p:sldId id="474" r:id="rId87"/>
    <p:sldId id="331" r:id="rId88"/>
    <p:sldId id="303" r:id="rId89"/>
    <p:sldId id="304" r:id="rId90"/>
  </p:sldIdLst>
  <p:sldSz cx="9144000" cy="6858000" type="screen4x3"/>
  <p:notesSz cx="9926638" cy="67976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MS\Documents\Gr&#225;ficos%203&#186;%20Quadrimestre%202017%20-%20Presta&#231;&#227;o%20de%20Cont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MS\Documents\Gr&#225;ficos%203&#186;%20Quadrimestre%202017%20-%20Presta&#231;&#227;o%20de%20Conta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MS\Documents\Gr&#225;ficos%203&#186;%20Quadrimestre%202017%20-%20Presta&#231;&#227;o%20de%20Conta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MS\Documents\Gr&#225;ficos%203&#186;%20Quadrimestre%202017%20-%20Presta&#231;&#227;o%20de%20Cont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7264994964921"/>
          <c:y val="0.18172737751360959"/>
          <c:w val="0.43026924759405138"/>
          <c:h val="0.71711541265675971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Plan1!$A$52:$A$53</c:f>
              <c:strCache>
                <c:ptCount val="2"/>
                <c:pt idx="0">
                  <c:v>Presencial</c:v>
                </c:pt>
                <c:pt idx="1">
                  <c:v>Telefone</c:v>
                </c:pt>
              </c:strCache>
            </c:strRef>
          </c:cat>
          <c:val>
            <c:numRef>
              <c:f>Plan1!$B$52:$B$53</c:f>
              <c:numCache>
                <c:formatCode>General</c:formatCode>
                <c:ptCount val="2"/>
                <c:pt idx="0">
                  <c:v>436</c:v>
                </c:pt>
                <c:pt idx="1">
                  <c:v>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000724052697717"/>
          <c:y val="0.37652344183979558"/>
          <c:w val="0.39413850212638463"/>
          <c:h val="0.40568547939117877"/>
        </c:manualLayout>
      </c:layout>
      <c:overlay val="0"/>
      <c:txPr>
        <a:bodyPr/>
        <a:lstStyle/>
        <a:p>
          <a:pPr>
            <a:defRPr sz="2000" b="1"/>
          </a:pPr>
          <a:endParaRPr lang="pt-BR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89956667249609"/>
          <c:y val="0.12158692017230116"/>
          <c:w val="0.52389427645150499"/>
          <c:h val="0.53284518365132272"/>
        </c:manualLayout>
      </c:layout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-2.5136656344575133E-2"/>
                  <c:y val="1.87396879533148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2145908121318555E-2"/>
                  <c:y val="-2.1313408705858905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3376192196128628E-2"/>
                  <c:y val="7.277121374865735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2.4427577734812071E-2"/>
                  <c:y val="1.192767570720328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Plan1!$A$43:$A$46</c:f>
              <c:strCache>
                <c:ptCount val="4"/>
                <c:pt idx="0">
                  <c:v>Solicitação</c:v>
                </c:pt>
                <c:pt idx="1">
                  <c:v>Reclamação</c:v>
                </c:pt>
                <c:pt idx="2">
                  <c:v>Informação</c:v>
                </c:pt>
                <c:pt idx="3">
                  <c:v>Elogio</c:v>
                </c:pt>
              </c:strCache>
            </c:strRef>
          </c:cat>
          <c:val>
            <c:numRef>
              <c:f>Plan1!$B$43:$B$46</c:f>
              <c:numCache>
                <c:formatCode>General</c:formatCode>
                <c:ptCount val="4"/>
                <c:pt idx="0">
                  <c:v>526</c:v>
                </c:pt>
                <c:pt idx="1">
                  <c:v>24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6.528666191072012E-2"/>
          <c:y val="0.71977864395894009"/>
          <c:w val="0.93471333808927992"/>
          <c:h val="0.23803193550887525"/>
        </c:manualLayout>
      </c:layout>
      <c:overlay val="0"/>
      <c:txPr>
        <a:bodyPr/>
        <a:lstStyle/>
        <a:p>
          <a:pPr>
            <a:defRPr sz="2000" b="1"/>
          </a:pPr>
          <a:endParaRPr lang="pt-BR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56731718901774"/>
          <c:y val="0.18894479688387944"/>
          <c:w val="0.2780523112110887"/>
          <c:h val="0.72316164958223639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Plan1!$A$5:$A$8</c:f>
              <c:strCache>
                <c:ptCount val="4"/>
                <c:pt idx="0">
                  <c:v>Depto. de Atenção à Saúde</c:v>
                </c:pt>
                <c:pt idx="1">
                  <c:v>Depto. Adm. Fin. Saúde</c:v>
                </c:pt>
                <c:pt idx="2">
                  <c:v>Depto. Vigilância à Saúde</c:v>
                </c:pt>
                <c:pt idx="3">
                  <c:v>Depto. Atenção Hosp. Urgência Emergência</c:v>
                </c:pt>
              </c:strCache>
            </c:strRef>
          </c:cat>
          <c:val>
            <c:numRef>
              <c:f>Plan1!$B$5:$B$8</c:f>
              <c:numCache>
                <c:formatCode>General</c:formatCode>
                <c:ptCount val="4"/>
                <c:pt idx="0">
                  <c:v>439</c:v>
                </c:pt>
                <c:pt idx="1">
                  <c:v>66</c:v>
                </c:pt>
                <c:pt idx="2">
                  <c:v>39</c:v>
                </c:pt>
                <c:pt idx="3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0168956762194624"/>
          <c:y val="0.1569724191520136"/>
          <c:w val="0.58860203096699759"/>
          <c:h val="0.79547029264162794"/>
        </c:manualLayout>
      </c:layout>
      <c:overlay val="0"/>
      <c:txPr>
        <a:bodyPr/>
        <a:lstStyle/>
        <a:p>
          <a:pPr>
            <a:defRPr sz="2000" b="1"/>
          </a:pPr>
          <a:endParaRPr lang="pt-BR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89129731854008"/>
          <c:y val="0.14850919342295302"/>
          <c:w val="0.40070506262156608"/>
          <c:h val="0.67118097989112324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Plan1!$A$60:$A$61</c:f>
              <c:strCache>
                <c:ptCount val="2"/>
                <c:pt idx="0">
                  <c:v>Concluídas</c:v>
                </c:pt>
                <c:pt idx="1">
                  <c:v>Em análise</c:v>
                </c:pt>
              </c:strCache>
            </c:strRef>
          </c:cat>
          <c:val>
            <c:numRef>
              <c:f>Plan1!$B$60:$B$61</c:f>
              <c:numCache>
                <c:formatCode>General</c:formatCode>
                <c:ptCount val="2"/>
                <c:pt idx="0">
                  <c:v>516</c:v>
                </c:pt>
                <c:pt idx="1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5.3320857430935342E-2"/>
          <c:y val="0.87079961200892209"/>
          <c:w val="0.92663498604976802"/>
          <c:h val="0.10180635200077484"/>
        </c:manualLayout>
      </c:layout>
      <c:overlay val="0"/>
      <c:txPr>
        <a:bodyPr/>
        <a:lstStyle/>
        <a:p>
          <a:pPr>
            <a:defRPr sz="2000" b="1"/>
          </a:pPr>
          <a:endParaRPr lang="pt-BR"/>
        </a:p>
      </c:txPr>
    </c:legend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519" cy="33966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3755" y="1"/>
            <a:ext cx="4300519" cy="33966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pPr>
              <a:defRPr/>
            </a:pPr>
            <a:fld id="{C2FCB156-5DBF-4259-AE96-A664EF03B257}" type="datetimeFigureOut">
              <a:rPr lang="pt-BR"/>
              <a:pPr>
                <a:defRPr/>
              </a:pPr>
              <a:t>26/02/2018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907"/>
            <a:ext cx="4300519" cy="33966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3755" y="6456907"/>
            <a:ext cx="4300519" cy="33966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pPr>
              <a:defRPr/>
            </a:pPr>
            <a:fld id="{3443E310-45C3-4F5D-9277-C53B5AC1AF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5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519" cy="33966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3755" y="1"/>
            <a:ext cx="4300519" cy="33966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pPr>
              <a:defRPr/>
            </a:pPr>
            <a:fld id="{30031306-B7BA-4CF0-9965-3015E009DDF5}" type="datetimeFigureOut">
              <a:rPr lang="pt-BR"/>
              <a:pPr>
                <a:defRPr/>
              </a:pPr>
              <a:t>26/02/2018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428" y="3228453"/>
            <a:ext cx="7941784" cy="3059176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907"/>
            <a:ext cx="4300519" cy="33966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3755" y="6456907"/>
            <a:ext cx="4300519" cy="33966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pPr>
              <a:defRPr/>
            </a:pPr>
            <a:fld id="{E995569A-BFED-4F0E-BF82-4F12A763B9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2195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5569A-BFED-4F0E-BF82-4F12A763B98F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717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5569A-BFED-4F0E-BF82-4F12A763B98F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5569A-BFED-4F0E-BF82-4F12A763B98F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C426F-C9E5-40E3-945B-80AF46282C57}" type="slidenum">
              <a:rPr lang="pt-BR" smtClean="0"/>
              <a:pPr/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338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42F3-FCDC-4672-B5C4-4BD817EAFC53}" type="slidenum">
              <a:rPr lang="pt-BR" smtClean="0"/>
              <a:pPr/>
              <a:t>85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880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D3B1B9-9EDB-423A-A457-335A6795FC8D}" type="slidenum">
              <a:rPr lang="pt-BR" smtClean="0"/>
              <a:pPr/>
              <a:t>88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B74D0-6B73-438D-B251-A0BE5B740FF3}" type="datetime1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B27F-6246-4068-B4B3-0DF81CB50C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521F9-4D66-4166-8031-4BBDADD93E74}" type="datetime1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5C0D4-858B-424C-86FB-199C383E4E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E60DC-82F3-4FC3-9D83-FF0973AEE87E}" type="datetime1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61BE-15BF-4492-8C86-C0F5166486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C84E-D1CD-4C92-81C0-60ECD4ED2913}" type="datetime1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0691C-4B2C-4388-B742-E6AB72A82B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D1B1F-62EE-4068-A66A-561E634BBE3E}" type="datetime1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FB97A-F1C9-4E5A-AD73-3BC3F6E6BD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33896-55A7-4A3D-A860-76B014BC5EE8}" type="datetime1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64FAB-8CD9-4ED0-BB82-E02BF29684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150F0-0901-4A24-889A-A061E790B3DF}" type="datetime1">
              <a:rPr lang="pt-BR" smtClean="0"/>
              <a:t>26/02/2018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56120-50B8-46B1-A409-1F6F47D407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70E7B-BC46-4D29-B29A-90065A9D2E0A}" type="datetime1">
              <a:rPr lang="pt-BR" smtClean="0"/>
              <a:t>26/02/2018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889A9-F9D7-45E8-B7AB-063228F397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0411-641E-4A91-962E-5A4266B72AA9}" type="datetime1">
              <a:rPr lang="pt-BR" smtClean="0"/>
              <a:t>26/02/2018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70A31-A992-4C15-949D-19AC7A10CE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56D28-346C-4C08-BDB7-C27FEF878007}" type="datetime1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064D4-3FFA-46E8-AE79-B08883C6AE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29CE0-8418-4DF1-A84D-1425532363B1}" type="datetime1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21C60-3752-46B5-8D72-3941E0F16B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0895FF-04F5-4F68-BA2B-3B6D2F155D65}" type="datetime1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DA8477-C39A-4587-BF45-25DA854400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2052" name="Imagem 3" descr="ppt-business-background-27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9392"/>
            <a:ext cx="9144000" cy="69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2313037"/>
            <a:ext cx="9144000" cy="261610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DejaVu Sans" pitchFamily="34" charset="0"/>
                <a:cs typeface="DejaVu Sans" pitchFamily="34" charset="0"/>
              </a:rPr>
              <a:t>Secretaria Municipal de Saúde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4800" dirty="0">
              <a:solidFill>
                <a:srgbClr val="17375E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Prestação de Contas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3º </a:t>
            </a:r>
            <a:r>
              <a:rPr lang="pt-B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Quadrimestre de </a:t>
            </a:r>
            <a:r>
              <a:rPr lang="pt-BR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2017</a:t>
            </a:r>
            <a:endParaRPr lang="pt-BR" sz="4800" dirty="0">
              <a:latin typeface="+mj-lt"/>
              <a:cs typeface="+mn-cs"/>
            </a:endParaRPr>
          </a:p>
        </p:txBody>
      </p:sp>
      <p:pic>
        <p:nvPicPr>
          <p:cNvPr id="2054" name="Imagem 13" descr="2016_7_15_15_55_25_54264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764704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808007"/>
              </p:ext>
            </p:extLst>
          </p:nvPr>
        </p:nvGraphicFramePr>
        <p:xfrm>
          <a:off x="429736" y="1844824"/>
          <a:ext cx="8246720" cy="4104456"/>
        </p:xfrm>
        <a:graphic>
          <a:graphicData uri="http://schemas.openxmlformats.org/drawingml/2006/table">
            <a:tbl>
              <a:tblPr/>
              <a:tblGrid>
                <a:gridCol w="6339288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Recursos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Aplicados do Tesouro</a:t>
                      </a:r>
                      <a:endParaRPr lang="pt-PT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VENCIMENTOS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 VANTAGENS FIXAS PESSAL CIVIL – ADICIONAL DE PRODUTIVIDADE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1.673.850,00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7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VENCIMENTOS E VANTAGENS FIXAS PESSOAL CIVIL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– SUS MUNICIPALIZADO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29.676,42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VENCIMENTOS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 VANTAGENS FIXAS PESSOAL CIVIL - GERAL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22.180.139,57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OBRIGAÇÕES PATRONAIS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57.583,38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OBRIGAÇÕES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PATRONAIS – INTRA-ORÇAMENTÁRIO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5.411.862,56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MATERIAL DE CONSUMO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159.744,04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MATERIAL DE DISTRIBUIÇÃO GRATUÍTA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50.975,77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OUTROS SERVIÇOS DE TERCEIROS PESSOA JURÍDICA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3.994.146,01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OUTROS AUXÍLIOS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FINANCEIROS A PESSOA FÍSICA 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75.400,00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OUTROS SERVIÇOS DE TERCEIROS – PESSOA JURÍDICA I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453.794,22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OUTROS SERVIÇOS DE TERCEIROS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= PESSOA JURÍDICA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18.299,42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DE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RECURSO 01 - TESOURO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34.105.471,39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91091" y="5949280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FNS </a:t>
            </a:r>
            <a:r>
              <a:rPr lang="pt-BR" altLang="pt-BR" sz="1100" b="1" dirty="0">
                <a:latin typeface="Calibri" pitchFamily="34" charset="0"/>
              </a:rPr>
              <a:t>/ https://consultafns.saude.gov.br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849857"/>
              </p:ext>
            </p:extLst>
          </p:nvPr>
        </p:nvGraphicFramePr>
        <p:xfrm>
          <a:off x="429736" y="2836849"/>
          <a:ext cx="8246720" cy="1456247"/>
        </p:xfrm>
        <a:graphic>
          <a:graphicData uri="http://schemas.openxmlformats.org/drawingml/2006/table">
            <a:tbl>
              <a:tblPr/>
              <a:tblGrid>
                <a:gridCol w="6339288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Recursos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Aplicados – </a:t>
                      </a:r>
                      <a:r>
                        <a:rPr lang="pt-PT" sz="20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Convênios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Estaduais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FMS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– PAB – MATERIAL DE CONSUMO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105.033,90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7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FMS – PAB – MATERIAL DE DISTRIBUIÇÃO GRATUITA 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114.540,00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DE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RECURSO 02 – CONVÊNIOS ESTADUAIS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219.573,90</a:t>
                      </a:r>
                      <a:endParaRPr lang="pt-PT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91091" y="4293096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9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209787"/>
              </p:ext>
            </p:extLst>
          </p:nvPr>
        </p:nvGraphicFramePr>
        <p:xfrm>
          <a:off x="413643" y="2420888"/>
          <a:ext cx="8246720" cy="2608375"/>
        </p:xfrm>
        <a:graphic>
          <a:graphicData uri="http://schemas.openxmlformats.org/drawingml/2006/table">
            <a:tbl>
              <a:tblPr/>
              <a:tblGrid>
                <a:gridCol w="6339288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Recursos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Aplicados – </a:t>
                      </a:r>
                      <a:r>
                        <a:rPr lang="pt-PT" sz="20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Convênios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Federais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FMS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– PAB – MATERIAL DE CONSUMO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69.707,40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7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FMS – PAB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MATERIAL DE DISTRIBUIÇÃO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GRATUÍTA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71.471,40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FMS – PAB</a:t>
                      </a:r>
                      <a:r>
                        <a:rPr lang="pt-PT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EQUIPAMENTOS</a:t>
                      </a:r>
                      <a:r>
                        <a:rPr lang="pt-PT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MATERIAL PERMANENTE</a:t>
                      </a:r>
                      <a:endParaRPr lang="pt-PT" sz="16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  7.780,00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FMS – MAC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– OUTROS SERVIÇOS DE TERCEIROS PESSOA JURÍDICA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180.126,80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FMS –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NASF – OUTROS SERVIÇOS DE TERCEIROS PESSOA JURÍDICA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130.000,00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PAB – PSF – OUTROS SERVIÇOS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DE PESSOA JURÍDICA 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682.113,02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DE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RECURSO 05 – CONVÊNIOS FEDERAIS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1.141.198,62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64500" y="5085184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4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417130"/>
              </p:ext>
            </p:extLst>
          </p:nvPr>
        </p:nvGraphicFramePr>
        <p:xfrm>
          <a:off x="413643" y="2420888"/>
          <a:ext cx="8246720" cy="1598123"/>
        </p:xfrm>
        <a:graphic>
          <a:graphicData uri="http://schemas.openxmlformats.org/drawingml/2006/table">
            <a:tbl>
              <a:tblPr/>
              <a:tblGrid>
                <a:gridCol w="6339288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Recursos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Aplicados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512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TESOURO - 01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R$          34.105.471,39</a:t>
                      </a:r>
                      <a:endParaRPr lang="pt-P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7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CONVÊNIOS ESTADUAIS – 02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R$                219.573,90</a:t>
                      </a:r>
                      <a:endParaRPr lang="pt-PT" sz="16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CONVÊNIOS FEDERAIS - 05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R$            1.141.198,62</a:t>
                      </a:r>
                      <a:endParaRPr lang="pt-P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DE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RECURSO APLICADOS NO DEPARTAMENTO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35.466.243,91</a:t>
                      </a:r>
                      <a:endParaRPr lang="pt-PT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403906" y="4221088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84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0244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Atenção Básica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Estratégia de Saúde da Família</a:t>
            </a:r>
          </a:p>
        </p:txBody>
      </p:sp>
      <p:sp>
        <p:nvSpPr>
          <p:cNvPr id="1024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794429"/>
              </p:ext>
            </p:extLst>
          </p:nvPr>
        </p:nvGraphicFramePr>
        <p:xfrm>
          <a:off x="1516212" y="2401889"/>
          <a:ext cx="6080123" cy="2395768"/>
        </p:xfrm>
        <a:graphic>
          <a:graphicData uri="http://schemas.openxmlformats.org/drawingml/2006/table">
            <a:tbl>
              <a:tblPr bandRow="1"/>
              <a:tblGrid>
                <a:gridCol w="2724581"/>
                <a:gridCol w="1118514"/>
                <a:gridCol w="1118514"/>
                <a:gridCol w="1118514"/>
              </a:tblGrid>
              <a:tr h="10238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Atendimentos prestados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84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9033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Famílias </a:t>
                      </a:r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Acompanhadas 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91.869</a:t>
                      </a: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93.179</a:t>
                      </a: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88.685</a:t>
                      </a: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020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Acompanhamentos individuais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295.696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300.690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296.613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33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Visita</a:t>
                      </a:r>
                      <a:r>
                        <a:rPr lang="pt-PT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Domiciliar 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61.271</a:t>
                      </a: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62.906</a:t>
                      </a: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44.940</a:t>
                      </a: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55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34.876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51.497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33.996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883" marR="9883" marT="9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3" name="CaixaDeTexto 2"/>
          <p:cNvSpPr txBox="1">
            <a:spLocks noChangeArrowheads="1"/>
          </p:cNvSpPr>
          <p:nvPr/>
        </p:nvSpPr>
        <p:spPr bwMode="auto">
          <a:xfrm>
            <a:off x="1498208" y="4752826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72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1268" name="Imagem 3" descr="ppt-business-background-27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Imagem 13" descr="2016_7_15_15_55_25_54264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  <a:endParaRPr lang="pt-BR" altLang="pt-BR" sz="3200" b="1" i="1" dirty="0">
              <a:latin typeface="Calibri" pitchFamily="34" charset="0"/>
            </a:endParaRP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Atenção Básica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Unidade Básicas de Saúde / Unidades de Saúde da Família</a:t>
            </a:r>
          </a:p>
        </p:txBody>
      </p:sp>
      <p:sp>
        <p:nvSpPr>
          <p:cNvPr id="1127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047040"/>
              </p:ext>
            </p:extLst>
          </p:nvPr>
        </p:nvGraphicFramePr>
        <p:xfrm>
          <a:off x="857250" y="2127995"/>
          <a:ext cx="7382623" cy="3533253"/>
        </p:xfrm>
        <a:graphic>
          <a:graphicData uri="http://schemas.openxmlformats.org/drawingml/2006/table">
            <a:tbl>
              <a:tblPr/>
              <a:tblGrid>
                <a:gridCol w="2631502"/>
                <a:gridCol w="1583707"/>
                <a:gridCol w="1583707"/>
                <a:gridCol w="1583707"/>
              </a:tblGrid>
              <a:tr h="36578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7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Ginecologia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4.189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4.802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3.045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Pediatria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9.364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10.138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9.223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Clínica Geral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6.025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7.216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6.408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Obstetrícia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3.421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2.395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2.321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Generalista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13.669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18.299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11.233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Enfermagem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10.948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11.140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4.113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Total..................................: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47.616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53.990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36.343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301" name="CaixaDeTexto 2"/>
          <p:cNvSpPr txBox="1">
            <a:spLocks noChangeArrowheads="1"/>
          </p:cNvSpPr>
          <p:nvPr/>
        </p:nvSpPr>
        <p:spPr bwMode="auto">
          <a:xfrm>
            <a:off x="857250" y="5675089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37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1268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>
                <a:latin typeface="Calibri" pitchFamily="34" charset="0"/>
              </a:rPr>
              <a:t>Departamento de Atenção à Saúde</a:t>
            </a:r>
            <a:endParaRPr lang="pt-BR" altLang="pt-BR" sz="3200" b="1" i="1">
              <a:latin typeface="Calibri" pitchFamily="34" charset="0"/>
            </a:endParaRPr>
          </a:p>
          <a:p>
            <a:pPr algn="ctr"/>
            <a:r>
              <a:rPr lang="pt-BR" altLang="pt-BR" sz="2400" b="1" i="1">
                <a:latin typeface="Calibri" pitchFamily="34" charset="0"/>
              </a:rPr>
              <a:t>Divisão de Atenção Básica</a:t>
            </a:r>
          </a:p>
          <a:p>
            <a:pPr algn="ctr"/>
            <a:r>
              <a:rPr lang="pt-BR" altLang="pt-BR" sz="2400" b="1" i="1">
                <a:latin typeface="Calibri" pitchFamily="34" charset="0"/>
              </a:rPr>
              <a:t>Unidade Básicas de Saúde / Unidades de Saúde da Família</a:t>
            </a:r>
          </a:p>
        </p:txBody>
      </p:sp>
      <p:sp>
        <p:nvSpPr>
          <p:cNvPr id="1127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820381"/>
              </p:ext>
            </p:extLst>
          </p:nvPr>
        </p:nvGraphicFramePr>
        <p:xfrm>
          <a:off x="285720" y="2139950"/>
          <a:ext cx="8572559" cy="3917078"/>
        </p:xfrm>
        <a:graphic>
          <a:graphicData uri="http://schemas.openxmlformats.org/drawingml/2006/table">
            <a:tbl>
              <a:tblPr/>
              <a:tblGrid>
                <a:gridCol w="4481111"/>
                <a:gridCol w="1363816"/>
                <a:gridCol w="1363816"/>
                <a:gridCol w="1363816"/>
              </a:tblGrid>
              <a:tr h="36578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PROCEDIMENTO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7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Administração de medicamentos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13.666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18.684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8.553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Inalações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964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1.236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260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Curativos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2.556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2.061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733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Retirada de Pontos 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770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769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343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Exame </a:t>
                      </a:r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Cérvico –</a:t>
                      </a:r>
                      <a:r>
                        <a:rPr lang="pt-PT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Vaginal – (Papanicolau</a:t>
                      </a:r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1.697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2.039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1.254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Glicemia Capilar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14.073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17.042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7.076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Trabalhos em grupo / Reuniões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1.174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990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433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2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Total................................................................: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34.900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42.821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18.652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301" name="CaixaDeTexto 2"/>
          <p:cNvSpPr txBox="1">
            <a:spLocks noChangeArrowheads="1"/>
          </p:cNvSpPr>
          <p:nvPr/>
        </p:nvSpPr>
        <p:spPr bwMode="auto">
          <a:xfrm>
            <a:off x="285720" y="6093296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3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3316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>
                <a:latin typeface="Calibri" pitchFamily="34" charset="0"/>
              </a:rPr>
              <a:t>Departamento de Atenção à Saúde</a:t>
            </a:r>
            <a:endParaRPr lang="pt-BR" altLang="pt-BR" sz="3200" b="1" i="1">
              <a:latin typeface="Calibri" pitchFamily="34" charset="0"/>
            </a:endParaRPr>
          </a:p>
          <a:p>
            <a:pPr algn="ctr"/>
            <a:r>
              <a:rPr lang="pt-BR" altLang="pt-BR" sz="2400" b="1" i="1">
                <a:latin typeface="Calibri" pitchFamily="34" charset="0"/>
              </a:rPr>
              <a:t>Divisão de Atenção Básica</a:t>
            </a:r>
          </a:p>
          <a:p>
            <a:pPr algn="ctr"/>
            <a:r>
              <a:rPr lang="pt-BR" altLang="pt-BR" sz="2400" b="1" i="1">
                <a:latin typeface="Calibri" pitchFamily="34" charset="0"/>
              </a:rPr>
              <a:t>Unidades Básicas de Saúde / Unidades de Saúde da Família</a:t>
            </a:r>
          </a:p>
        </p:txBody>
      </p:sp>
      <p:sp>
        <p:nvSpPr>
          <p:cNvPr id="13319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3320" name="CaixaDeTexto 2"/>
          <p:cNvSpPr txBox="1">
            <a:spLocks noChangeArrowheads="1"/>
          </p:cNvSpPr>
          <p:nvPr/>
        </p:nvSpPr>
        <p:spPr bwMode="auto">
          <a:xfrm>
            <a:off x="900212" y="6165304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036939"/>
              </p:ext>
            </p:extLst>
          </p:nvPr>
        </p:nvGraphicFramePr>
        <p:xfrm>
          <a:off x="857249" y="2044700"/>
          <a:ext cx="7387160" cy="4097592"/>
        </p:xfrm>
        <a:graphic>
          <a:graphicData uri="http://schemas.openxmlformats.org/drawingml/2006/table">
            <a:tbl>
              <a:tblPr/>
              <a:tblGrid>
                <a:gridCol w="4106354"/>
                <a:gridCol w="972090"/>
                <a:gridCol w="1154358"/>
                <a:gridCol w="1154358"/>
              </a:tblGrid>
              <a:tr h="30194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VACINAS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9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Hepatite</a:t>
                      </a:r>
                      <a:r>
                        <a:rPr lang="pt-PT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B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1.322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1.468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1.343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Poliomielite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2.111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2.277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2.028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Penta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1.484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1.498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1.366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SCR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1.580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1.121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902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DTP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1.205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1.255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1.037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Dupla Adulto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1.354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1.486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1.549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Rota Vírus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960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972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804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Influenza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5.296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9.649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658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Tríplice MIF </a:t>
                      </a:r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(Mulheres em Idade Fértil)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67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71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Total..........................................................: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15.361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19.793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9.724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477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434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  <a:endParaRPr lang="pt-BR" altLang="pt-BR" sz="3200" b="1" i="1" dirty="0">
              <a:latin typeface="Calibri" pitchFamily="34" charset="0"/>
            </a:endParaRP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Atenção Básica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PAD – Programa de Atendimento Domiciliar</a:t>
            </a:r>
          </a:p>
        </p:txBody>
      </p:sp>
      <p:sp>
        <p:nvSpPr>
          <p:cNvPr id="1434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4344" name="CaixaDeTexto 2"/>
          <p:cNvSpPr txBox="1">
            <a:spLocks noChangeArrowheads="1"/>
          </p:cNvSpPr>
          <p:nvPr/>
        </p:nvSpPr>
        <p:spPr bwMode="auto">
          <a:xfrm>
            <a:off x="1724420" y="4797152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792035"/>
              </p:ext>
            </p:extLst>
          </p:nvPr>
        </p:nvGraphicFramePr>
        <p:xfrm>
          <a:off x="1763688" y="2028622"/>
          <a:ext cx="5594350" cy="2816342"/>
        </p:xfrm>
        <a:graphic>
          <a:graphicData uri="http://schemas.openxmlformats.org/drawingml/2006/table">
            <a:tbl>
              <a:tblPr/>
              <a:tblGrid>
                <a:gridCol w="2173705"/>
                <a:gridCol w="1140215"/>
                <a:gridCol w="1140215"/>
                <a:gridCol w="1140215"/>
              </a:tblGrid>
              <a:tr h="30193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Atendimentos </a:t>
                      </a:r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prestados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QUADRIMESTRE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9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357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Enfermagem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273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258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224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7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Auxiliar de enfermagem</a:t>
                      </a: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170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297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125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7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Clínica Médica</a:t>
                      </a: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167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58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78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Pediatria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78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  <a:r>
                        <a:rPr lang="pt-PT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..........................: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623</a:t>
                      </a: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702</a:t>
                      </a: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430</a:t>
                      </a:r>
                    </a:p>
                  </a:txBody>
                  <a:tcPr marL="9524" marR="9524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58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15364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>
                <a:latin typeface="Calibri" pitchFamily="34" charset="0"/>
              </a:rPr>
              <a:t>Departamento de Atenção à Saúde</a:t>
            </a:r>
            <a:endParaRPr lang="pt-BR" altLang="pt-BR" sz="3200" b="1" i="1">
              <a:latin typeface="Calibri" pitchFamily="34" charset="0"/>
            </a:endParaRPr>
          </a:p>
          <a:p>
            <a:pPr algn="ctr"/>
            <a:r>
              <a:rPr lang="pt-BR" altLang="pt-BR" sz="2400" b="1" i="1">
                <a:latin typeface="Calibri" pitchFamily="34" charset="0"/>
              </a:rPr>
              <a:t>Divisão de Atenção Básica</a:t>
            </a:r>
          </a:p>
          <a:p>
            <a:pPr algn="ctr"/>
            <a:r>
              <a:rPr lang="pt-BR" altLang="pt-BR" sz="2400" b="1" i="1">
                <a:latin typeface="Calibri" pitchFamily="34" charset="0"/>
              </a:rPr>
              <a:t>Programa Hiperdia – Atendimento à Hipertensão e à Diabetes</a:t>
            </a:r>
          </a:p>
        </p:txBody>
      </p:sp>
      <p:sp>
        <p:nvSpPr>
          <p:cNvPr id="1536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5368" name="CaixaDeTexto 2"/>
          <p:cNvSpPr txBox="1">
            <a:spLocks noChangeArrowheads="1"/>
          </p:cNvSpPr>
          <p:nvPr/>
        </p:nvSpPr>
        <p:spPr bwMode="auto">
          <a:xfrm>
            <a:off x="635000" y="4551467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123037"/>
              </p:ext>
            </p:extLst>
          </p:nvPr>
        </p:nvGraphicFramePr>
        <p:xfrm>
          <a:off x="683570" y="2204864"/>
          <a:ext cx="7776863" cy="2330452"/>
        </p:xfrm>
        <a:graphic>
          <a:graphicData uri="http://schemas.openxmlformats.org/drawingml/2006/table">
            <a:tbl>
              <a:tblPr/>
              <a:tblGrid>
                <a:gridCol w="4728333"/>
                <a:gridCol w="933224"/>
                <a:gridCol w="1057653"/>
                <a:gridCol w="1057653"/>
              </a:tblGrid>
              <a:tr h="30187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Atendimentos prestados</a:t>
                      </a: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8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7556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Kits Distribuídos 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2.001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2.318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762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56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Acompanhamento nutricional (pessoas atendidas)</a:t>
                      </a: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134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231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56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Atendimentos.....................................................: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2.135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2.549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784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6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3076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CaixaDeTexto 1"/>
          <p:cNvSpPr txBox="1">
            <a:spLocks noChangeArrowheads="1"/>
          </p:cNvSpPr>
          <p:nvPr/>
        </p:nvSpPr>
        <p:spPr bwMode="auto">
          <a:xfrm>
            <a:off x="0" y="2071688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dirty="0">
                <a:latin typeface="+mn-lt"/>
              </a:rPr>
              <a:t>Em obediência a Lei </a:t>
            </a:r>
            <a:r>
              <a:rPr lang="pt-BR" altLang="pt-BR" dirty="0" smtClean="0">
                <a:latin typeface="+mn-lt"/>
              </a:rPr>
              <a:t>complementar </a:t>
            </a:r>
            <a:r>
              <a:rPr lang="pt-BR" altLang="pt-BR" dirty="0">
                <a:latin typeface="+mn-lt"/>
              </a:rPr>
              <a:t>141 de 13 de janeiro de 2.012.</a:t>
            </a:r>
          </a:p>
          <a:p>
            <a:endParaRPr lang="pt-BR" altLang="pt-BR" dirty="0">
              <a:latin typeface="+mn-lt"/>
            </a:endParaRPr>
          </a:p>
          <a:p>
            <a:pPr algn="just"/>
            <a:r>
              <a:rPr lang="pt-BR" altLang="pt-BR" dirty="0">
                <a:latin typeface="+mn-lt"/>
              </a:rPr>
              <a:t>Art. 36.  O gestor do SUS em cada ente da Federação elaborará relatório detalhado referente ao quadrimestre anterior, o qual conterá, no mínimo, as seguintes informações: </a:t>
            </a:r>
          </a:p>
          <a:p>
            <a:pPr algn="just"/>
            <a:endParaRPr lang="pt-BR" altLang="pt-BR" dirty="0">
              <a:latin typeface="+mn-lt"/>
            </a:endParaRPr>
          </a:p>
          <a:p>
            <a:pPr algn="just"/>
            <a:r>
              <a:rPr lang="pt-BR" altLang="pt-BR" dirty="0">
                <a:latin typeface="+mn-lt"/>
              </a:rPr>
              <a:t>I - montante e fonte dos recursos aplicados no período; </a:t>
            </a:r>
          </a:p>
          <a:p>
            <a:pPr algn="just"/>
            <a:endParaRPr lang="pt-BR" altLang="pt-BR" dirty="0">
              <a:latin typeface="+mn-lt"/>
            </a:endParaRPr>
          </a:p>
          <a:p>
            <a:pPr algn="just"/>
            <a:r>
              <a:rPr lang="pt-BR" altLang="pt-BR" dirty="0">
                <a:latin typeface="+mn-lt"/>
              </a:rPr>
              <a:t>II - auditorias realizadas ou em fase de execução no período e suas recomendações e determinações; </a:t>
            </a:r>
          </a:p>
          <a:p>
            <a:pPr algn="just"/>
            <a:endParaRPr lang="pt-BR" altLang="pt-BR" dirty="0">
              <a:latin typeface="+mn-lt"/>
            </a:endParaRPr>
          </a:p>
          <a:p>
            <a:pPr algn="just"/>
            <a:r>
              <a:rPr lang="pt-BR" altLang="pt-BR" dirty="0">
                <a:latin typeface="+mn-lt"/>
              </a:rPr>
              <a:t>III - oferta e produção de serviços públicos na rede assistencial própria, contratada e conveniada, cotejando esses dados com os indicadores de saúde da população em seu âmbito de atuação. </a:t>
            </a:r>
          </a:p>
        </p:txBody>
      </p:sp>
      <p:sp>
        <p:nvSpPr>
          <p:cNvPr id="3079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3080" name="CaixaDeTexto 15"/>
          <p:cNvSpPr txBox="1">
            <a:spLocks noChangeArrowheads="1"/>
          </p:cNvSpPr>
          <p:nvPr/>
        </p:nvSpPr>
        <p:spPr bwMode="auto">
          <a:xfrm>
            <a:off x="0" y="85725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dirty="0">
                <a:solidFill>
                  <a:srgbClr val="C00000"/>
                </a:solidFill>
                <a:latin typeface="+mj-lt"/>
              </a:rPr>
              <a:t>Prestação de Contas</a:t>
            </a:r>
          </a:p>
          <a:p>
            <a:pPr algn="ctr"/>
            <a:r>
              <a:rPr lang="pt-BR" sz="2400" dirty="0" smtClean="0">
                <a:solidFill>
                  <a:srgbClr val="C00000"/>
                </a:solidFill>
                <a:latin typeface="+mj-lt"/>
              </a:rPr>
              <a:t>3º </a:t>
            </a:r>
            <a:r>
              <a:rPr lang="pt-BR" sz="2400" dirty="0">
                <a:solidFill>
                  <a:srgbClr val="C00000"/>
                </a:solidFill>
                <a:latin typeface="+mj-lt"/>
              </a:rPr>
              <a:t>Quadrimestre de </a:t>
            </a:r>
            <a:r>
              <a:rPr lang="pt-BR" sz="2400" dirty="0" smtClean="0">
                <a:solidFill>
                  <a:srgbClr val="C00000"/>
                </a:solidFill>
                <a:latin typeface="+mj-lt"/>
              </a:rPr>
              <a:t>2017</a:t>
            </a:r>
            <a:endParaRPr lang="pt-BR" sz="2400" dirty="0">
              <a:solidFill>
                <a:srgbClr val="C00000"/>
              </a:solidFill>
              <a:latin typeface="+mj-lt"/>
            </a:endParaRPr>
          </a:p>
          <a:p>
            <a:endParaRPr lang="pt-BR" sz="2400" dirty="0">
              <a:latin typeface="+mj-lt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6388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>
                <a:latin typeface="Calibri" pitchFamily="34" charset="0"/>
              </a:rPr>
              <a:t>Divisão de Atenção Básica e Divisão de Especialidades</a:t>
            </a:r>
          </a:p>
          <a:p>
            <a:pPr algn="ctr"/>
            <a:r>
              <a:rPr lang="pt-BR" altLang="pt-BR" sz="2400" b="1" i="1">
                <a:latin typeface="Calibri" pitchFamily="34" charset="0"/>
              </a:rPr>
              <a:t>Serviço de Especialidades Odontológicas</a:t>
            </a:r>
          </a:p>
        </p:txBody>
      </p:sp>
      <p:sp>
        <p:nvSpPr>
          <p:cNvPr id="1639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6392" name="CaixaDeTexto 2"/>
          <p:cNvSpPr txBox="1">
            <a:spLocks noChangeArrowheads="1"/>
          </p:cNvSpPr>
          <p:nvPr/>
        </p:nvSpPr>
        <p:spPr bwMode="auto">
          <a:xfrm>
            <a:off x="133364" y="6002048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DAS </a:t>
            </a:r>
            <a:endParaRPr lang="pt-BR" altLang="pt-BR" sz="1100" b="1" dirty="0">
              <a:latin typeface="Calibri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983631"/>
              </p:ext>
            </p:extLst>
          </p:nvPr>
        </p:nvGraphicFramePr>
        <p:xfrm>
          <a:off x="133364" y="2269202"/>
          <a:ext cx="8821647" cy="3732846"/>
        </p:xfrm>
        <a:graphic>
          <a:graphicData uri="http://schemas.openxmlformats.org/drawingml/2006/table">
            <a:tbl>
              <a:tblPr/>
              <a:tblGrid>
                <a:gridCol w="2152423"/>
                <a:gridCol w="1701992"/>
                <a:gridCol w="1655744"/>
                <a:gridCol w="1655744"/>
                <a:gridCol w="1655744"/>
              </a:tblGrid>
              <a:tr h="285752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Meta exigida / Programa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Brasil Sorridente</a:t>
                      </a:r>
                      <a:endParaRPr lang="pt-PT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METAS ALCANÇADAS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5752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1º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Quadrimestre</a:t>
                      </a:r>
                      <a:endParaRPr lang="pt-PT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2º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Quadrimestre</a:t>
                      </a:r>
                      <a:endParaRPr lang="pt-PT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3º Quadrimestre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Edondontia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380 dentes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398 dentes obturados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310 dentes obturados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224 dentes obturados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pPr algn="l" rtl="0" fontAlgn="ctr"/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 Molares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150 Molares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128 Molares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105 molares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Periodontia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600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366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625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537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Clínica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Geral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 </a:t>
                      </a: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2.058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2.302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2.450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pPr algn="l" rtl="0" fontAlgn="ctr"/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380 restaurados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664 restaurados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806 restaurados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852 restaurados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Cirurgia Buco Maxilo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Facial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720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418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476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425 Procedimentos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Radiologia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Agenda Aberta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1.643 Radiografias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1.076 Radiografias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361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Radiografias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2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6388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Atenção Básica e Divisão de Especialidades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Centro de Referência em Saúde Bucal Infantil</a:t>
            </a:r>
            <a:endParaRPr lang="pt-BR" altLang="pt-BR" sz="2400" b="1" i="1" dirty="0">
              <a:latin typeface="Calibri" pitchFamily="34" charset="0"/>
            </a:endParaRPr>
          </a:p>
        </p:txBody>
      </p:sp>
      <p:sp>
        <p:nvSpPr>
          <p:cNvPr id="1639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6392" name="CaixaDeTexto 2"/>
          <p:cNvSpPr txBox="1">
            <a:spLocks noChangeArrowheads="1"/>
          </p:cNvSpPr>
          <p:nvPr/>
        </p:nvSpPr>
        <p:spPr bwMode="auto">
          <a:xfrm>
            <a:off x="395536" y="5071343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602084"/>
              </p:ext>
            </p:extLst>
          </p:nvPr>
        </p:nvGraphicFramePr>
        <p:xfrm>
          <a:off x="395535" y="2204864"/>
          <a:ext cx="8352928" cy="2923230"/>
        </p:xfrm>
        <a:graphic>
          <a:graphicData uri="http://schemas.openxmlformats.org/drawingml/2006/table">
            <a:tbl>
              <a:tblPr/>
              <a:tblGrid>
                <a:gridCol w="1152129"/>
                <a:gridCol w="720080"/>
                <a:gridCol w="576064"/>
                <a:gridCol w="864096"/>
                <a:gridCol w="720080"/>
                <a:gridCol w="504056"/>
                <a:gridCol w="1008112"/>
                <a:gridCol w="792088"/>
                <a:gridCol w="504056"/>
                <a:gridCol w="1512167"/>
              </a:tblGrid>
              <a:tr h="285752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QUADRIMESTRE</a:t>
                      </a:r>
                      <a:endParaRPr lang="pt-PT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 QUADRIMESTRE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 QUADRIMESTRE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5752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DE PROCEDI-MENTOS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DE RESTAU-RAÇÕES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DE PROCEDI-MENTOS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RESTAURA-ÇÕES</a:t>
                      </a:r>
                      <a:endParaRPr lang="pt-PT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DE PROCEDI-MENTOS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DE RESTAURAÇÕES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ODONTOPE-DIATRIA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934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161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1.431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273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1.025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41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BEBÊ-CLÍNICA CURATIVA E PREVENTIVA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CURATIVA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CURA TIVA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798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CURATI VA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988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pPr algn="l" rtl="0" fontAlgn="ctr"/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PREVENTIVA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1.703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PREVENTIVA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1.486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 TIVA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1.661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29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6388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Divisão Odontológica</a:t>
            </a:r>
            <a:endParaRPr lang="pt-BR" altLang="pt-BR" sz="2400" b="1" i="1" dirty="0">
              <a:latin typeface="Calibri" pitchFamily="34" charset="0"/>
            </a:endParaRPr>
          </a:p>
        </p:txBody>
      </p:sp>
      <p:sp>
        <p:nvSpPr>
          <p:cNvPr id="1639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6392" name="CaixaDeTexto 2"/>
          <p:cNvSpPr txBox="1">
            <a:spLocks noChangeArrowheads="1"/>
          </p:cNvSpPr>
          <p:nvPr/>
        </p:nvSpPr>
        <p:spPr bwMode="auto">
          <a:xfrm>
            <a:off x="7858148" y="6596390"/>
            <a:ext cx="1079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DAS </a:t>
            </a:r>
            <a:endParaRPr lang="pt-BR" altLang="pt-BR" sz="1100" b="1" dirty="0">
              <a:latin typeface="Calibri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050573"/>
              </p:ext>
            </p:extLst>
          </p:nvPr>
        </p:nvGraphicFramePr>
        <p:xfrm>
          <a:off x="142844" y="1571612"/>
          <a:ext cx="8858315" cy="5020662"/>
        </p:xfrm>
        <a:graphic>
          <a:graphicData uri="http://schemas.openxmlformats.org/drawingml/2006/table">
            <a:tbl>
              <a:tblPr/>
              <a:tblGrid>
                <a:gridCol w="1908876"/>
                <a:gridCol w="1368152"/>
                <a:gridCol w="1584176"/>
                <a:gridCol w="2425473"/>
                <a:gridCol w="1571638"/>
              </a:tblGrid>
              <a:tr h="285752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UNIDADE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r>
                        <a:rPr lang="pt-PT" sz="13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QUADRIMESTRE 2017</a:t>
                      </a:r>
                      <a:endParaRPr lang="pt-PT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5752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ATENDIMENTO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PROCEDIMENTO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ATENDIMENTO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PROCEDIMENTO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861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UBS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1.887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6.250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1.887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6.250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UBS (PSF)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n-lt"/>
                        </a:rPr>
                        <a:t>0</a:t>
                      </a:r>
                      <a:endParaRPr lang="pt-BR" sz="1600" dirty="0"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PREVENÇÃO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16.147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16.147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16.147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16.147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MENOR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289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854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3.337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12.188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IDOSOS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n-lt"/>
                        </a:rPr>
                        <a:t>288</a:t>
                      </a:r>
                      <a:endParaRPr lang="pt-BR" sz="1600" dirty="0"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+mn-lt"/>
                        </a:rPr>
                        <a:t>911</a:t>
                      </a:r>
                      <a:endParaRPr lang="pt-BR" sz="1600" dirty="0"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ODONTOPEDIATRIA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999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3026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BEBÊ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CLÍNICA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525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1534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ENDODONTIA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229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1.442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RADIOLOGIA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780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PACIENTES ESPECIAIS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PERIODONTIA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540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CLÍNICA GERAL – CEO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607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2.889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GERAL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21.371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34.609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21.371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34.609</a:t>
                      </a:r>
                    </a:p>
                  </a:txBody>
                  <a:tcPr marL="9524" marR="9524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85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7412" name="Imagem 3" descr="ppt-business-background-27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Imagem 13" descr="2016_7_15_15_55_25_54264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>
                <a:latin typeface="Calibri" pitchFamily="34" charset="0"/>
              </a:rPr>
              <a:t>Departamento de Atenção à Saúde</a:t>
            </a:r>
            <a:endParaRPr lang="pt-BR" altLang="pt-BR" sz="3200" b="1" i="1">
              <a:latin typeface="Calibri" pitchFamily="34" charset="0"/>
            </a:endParaRPr>
          </a:p>
          <a:p>
            <a:pPr algn="ctr"/>
            <a:r>
              <a:rPr lang="pt-BR" altLang="pt-BR" sz="2400" b="1" i="1">
                <a:latin typeface="Calibri" pitchFamily="34" charset="0"/>
              </a:rPr>
              <a:t>Divisão de Especialidades e Divisão de Atenção Básica</a:t>
            </a:r>
          </a:p>
          <a:p>
            <a:pPr algn="ctr"/>
            <a:r>
              <a:rPr lang="pt-BR" altLang="pt-BR" sz="2400" b="1" i="1">
                <a:latin typeface="Calibri" pitchFamily="34" charset="0"/>
              </a:rPr>
              <a:t>CAISM / UBS / USF</a:t>
            </a:r>
          </a:p>
        </p:txBody>
      </p:sp>
      <p:sp>
        <p:nvSpPr>
          <p:cNvPr id="17415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7416" name="CaixaDeTexto 2"/>
          <p:cNvSpPr txBox="1">
            <a:spLocks noChangeArrowheads="1"/>
          </p:cNvSpPr>
          <p:nvPr/>
        </p:nvSpPr>
        <p:spPr bwMode="auto">
          <a:xfrm>
            <a:off x="621704" y="4609293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573618"/>
              </p:ext>
            </p:extLst>
          </p:nvPr>
        </p:nvGraphicFramePr>
        <p:xfrm>
          <a:off x="683568" y="2132856"/>
          <a:ext cx="7776863" cy="2443162"/>
        </p:xfrm>
        <a:graphic>
          <a:graphicData uri="http://schemas.openxmlformats.org/drawingml/2006/table">
            <a:tbl>
              <a:tblPr/>
              <a:tblGrid>
                <a:gridCol w="4972094"/>
                <a:gridCol w="1019917"/>
                <a:gridCol w="892426"/>
                <a:gridCol w="892426"/>
              </a:tblGrid>
              <a:tr h="34765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PROGRAMAS </a:t>
                      </a:r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SCAISM /UBS / USF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76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833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SISPRENATAL</a:t>
                      </a: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9837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de puerpério</a:t>
                      </a: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187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237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837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de pré-natal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1.424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2.079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729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837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Total................................................................: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1.611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2.316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762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0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8436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>
                <a:latin typeface="Calibri" pitchFamily="34" charset="0"/>
              </a:rPr>
              <a:t>Centro de Atenção Integral à Saúde da Mulher</a:t>
            </a:r>
          </a:p>
        </p:txBody>
      </p:sp>
      <p:sp>
        <p:nvSpPr>
          <p:cNvPr id="18439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8440" name="CaixaDeTexto 2"/>
          <p:cNvSpPr txBox="1">
            <a:spLocks noChangeArrowheads="1"/>
          </p:cNvSpPr>
          <p:nvPr/>
        </p:nvSpPr>
        <p:spPr bwMode="auto">
          <a:xfrm>
            <a:off x="1857375" y="5265754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01550"/>
              </p:ext>
            </p:extLst>
          </p:nvPr>
        </p:nvGraphicFramePr>
        <p:xfrm>
          <a:off x="1887538" y="2276871"/>
          <a:ext cx="5399090" cy="2961598"/>
        </p:xfrm>
        <a:graphic>
          <a:graphicData uri="http://schemas.openxmlformats.org/drawingml/2006/table">
            <a:tbl>
              <a:tblPr/>
              <a:tblGrid>
                <a:gridCol w="3034598"/>
                <a:gridCol w="800522"/>
                <a:gridCol w="781985"/>
                <a:gridCol w="781985"/>
              </a:tblGrid>
              <a:tr h="50377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PROGRAMAS </a:t>
                      </a:r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UBS/PSF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6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SISCOLO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36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Citologias realizadas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Colposcopias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169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114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113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9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Biópsias de colo uterino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9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TOTAL.................................: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351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327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235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09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1946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Centro de Atenção Integral à Saúde da Mulher</a:t>
            </a:r>
          </a:p>
        </p:txBody>
      </p:sp>
      <p:sp>
        <p:nvSpPr>
          <p:cNvPr id="1946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9464" name="CaixaDeTexto 2"/>
          <p:cNvSpPr txBox="1">
            <a:spLocks noChangeArrowheads="1"/>
          </p:cNvSpPr>
          <p:nvPr/>
        </p:nvSpPr>
        <p:spPr bwMode="auto">
          <a:xfrm>
            <a:off x="539552" y="5740812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79066"/>
              </p:ext>
            </p:extLst>
          </p:nvPr>
        </p:nvGraphicFramePr>
        <p:xfrm>
          <a:off x="467544" y="2204864"/>
          <a:ext cx="8208911" cy="3519694"/>
        </p:xfrm>
        <a:graphic>
          <a:graphicData uri="http://schemas.openxmlformats.org/drawingml/2006/table">
            <a:tbl>
              <a:tblPr/>
              <a:tblGrid>
                <a:gridCol w="5558790"/>
                <a:gridCol w="969557"/>
                <a:gridCol w="840282"/>
                <a:gridCol w="840282"/>
              </a:tblGrid>
              <a:tr h="30955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Ambulatório de pré-natal com risco obstétrico</a:t>
                      </a: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n-lt"/>
                        </a:rPr>
                        <a:t>1º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3°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21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pré-natal</a:t>
                      </a: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n-lt"/>
                        </a:rPr>
                        <a:t>680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n-lt"/>
                        </a:rPr>
                        <a:t>615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n-lt"/>
                        </a:rPr>
                        <a:t>530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086">
                <a:tc>
                  <a:txBody>
                    <a:bodyPr/>
                    <a:lstStyle/>
                    <a:p>
                      <a:pPr algn="l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+mn-lt"/>
                      </a:endParaRPr>
                    </a:p>
                  </a:txBody>
                  <a:tcPr marL="9522" marR="9522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9522" marR="9522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9522" marR="9522" marT="95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5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Ambulatório de atendimentos a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adolescentes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+mn-lt"/>
                        </a:rPr>
                        <a:t>1º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3°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511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ginecológicas</a:t>
                      </a: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 smtClean="0">
                          <a:latin typeface="+mn-lt"/>
                        </a:rPr>
                        <a:t>79</a:t>
                      </a:r>
                      <a:endParaRPr lang="pt-BR" sz="2000" b="0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 smtClean="0">
                          <a:latin typeface="+mn-lt"/>
                        </a:rPr>
                        <a:t>125</a:t>
                      </a:r>
                      <a:endParaRPr lang="pt-BR" sz="2000" b="0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 smtClean="0">
                          <a:latin typeface="+mn-lt"/>
                        </a:rPr>
                        <a:t>85</a:t>
                      </a:r>
                      <a:endParaRPr lang="pt-BR" sz="2000" b="0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12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pré-natal</a:t>
                      </a: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 smtClean="0">
                          <a:latin typeface="+mn-lt"/>
                        </a:rPr>
                        <a:t>418</a:t>
                      </a:r>
                      <a:endParaRPr lang="pt-BR" sz="2000" b="0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 smtClean="0">
                          <a:latin typeface="+mn-lt"/>
                        </a:rPr>
                        <a:t>179</a:t>
                      </a:r>
                      <a:endParaRPr lang="pt-BR" sz="2000" b="0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 smtClean="0">
                          <a:latin typeface="+mn-lt"/>
                        </a:rPr>
                        <a:t>121</a:t>
                      </a:r>
                      <a:endParaRPr lang="pt-BR" sz="2000" b="0" dirty="0">
                        <a:latin typeface="+mn-lt"/>
                      </a:endParaRPr>
                    </a:p>
                  </a:txBody>
                  <a:tcPr marL="9522" marR="9522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89" name="CaixaDeTexto 2"/>
          <p:cNvSpPr txBox="1">
            <a:spLocks noChangeArrowheads="1"/>
          </p:cNvSpPr>
          <p:nvPr/>
        </p:nvSpPr>
        <p:spPr bwMode="auto">
          <a:xfrm>
            <a:off x="539552" y="3357563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265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21508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Centro de Atenção Integral à Saúde da Mulher</a:t>
            </a:r>
          </a:p>
        </p:txBody>
      </p:sp>
      <p:sp>
        <p:nvSpPr>
          <p:cNvPr id="2151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1512" name="CaixaDeTexto 2"/>
          <p:cNvSpPr txBox="1">
            <a:spLocks noChangeArrowheads="1"/>
          </p:cNvSpPr>
          <p:nvPr/>
        </p:nvSpPr>
        <p:spPr bwMode="auto">
          <a:xfrm>
            <a:off x="395536" y="5661248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46886"/>
              </p:ext>
            </p:extLst>
          </p:nvPr>
        </p:nvGraphicFramePr>
        <p:xfrm>
          <a:off x="395536" y="2132856"/>
          <a:ext cx="8352928" cy="3488199"/>
        </p:xfrm>
        <a:graphic>
          <a:graphicData uri="http://schemas.openxmlformats.org/drawingml/2006/table">
            <a:tbl>
              <a:tblPr/>
              <a:tblGrid>
                <a:gridCol w="5742639"/>
                <a:gridCol w="820377"/>
                <a:gridCol w="894956"/>
                <a:gridCol w="894956"/>
              </a:tblGrid>
              <a:tr h="301488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Ambulatório de </a:t>
                      </a:r>
                      <a:r>
                        <a:rPr lang="pt-PT" sz="2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mastologia</a:t>
                      </a:r>
                      <a:endParaRPr lang="pt-PT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4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34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</a:t>
                      </a: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203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152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318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15">
                <a:tc>
                  <a:txBody>
                    <a:bodyPr/>
                    <a:lstStyle/>
                    <a:p>
                      <a:pPr algn="l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2000">
                        <a:latin typeface="+mn-lt"/>
                      </a:endParaRPr>
                    </a:p>
                  </a:txBody>
                  <a:tcPr marL="8718" marR="8718" marT="87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+mn-lt"/>
                      </a:endParaRPr>
                    </a:p>
                  </a:txBody>
                  <a:tcPr marL="8718" marR="8718" marT="87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0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Outros atendimentos</a:t>
                      </a: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34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Climatério</a:t>
                      </a: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534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682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94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Psicologia – Programa Planejamento Familiar</a:t>
                      </a: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94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Nutricionista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104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18" marR="8718" marT="8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07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22532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Centro de Atenção Integral à Saúde da Mulher</a:t>
            </a:r>
          </a:p>
        </p:txBody>
      </p:sp>
      <p:sp>
        <p:nvSpPr>
          <p:cNvPr id="22535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2536" name="CaixaDeTexto 2"/>
          <p:cNvSpPr txBox="1">
            <a:spLocks noChangeArrowheads="1"/>
          </p:cNvSpPr>
          <p:nvPr/>
        </p:nvSpPr>
        <p:spPr bwMode="auto">
          <a:xfrm>
            <a:off x="635000" y="4581128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SCAISM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45464"/>
              </p:ext>
            </p:extLst>
          </p:nvPr>
        </p:nvGraphicFramePr>
        <p:xfrm>
          <a:off x="647564" y="2204864"/>
          <a:ext cx="7848871" cy="2345618"/>
        </p:xfrm>
        <a:graphic>
          <a:graphicData uri="http://schemas.openxmlformats.org/drawingml/2006/table">
            <a:tbl>
              <a:tblPr/>
              <a:tblGrid>
                <a:gridCol w="5000491"/>
                <a:gridCol w="949460"/>
                <a:gridCol w="949460"/>
                <a:gridCol w="949460"/>
              </a:tblGrid>
              <a:tr h="46196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Planejamento </a:t>
                      </a:r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Familiar  - Consultas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19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7389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Inserção de DIU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04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07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06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89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Ginecologia</a:t>
                      </a: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89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Urologia</a:t>
                      </a: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1" marR="9521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56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23556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000" b="1" i="1" dirty="0">
                <a:latin typeface="Calibri" pitchFamily="34" charset="0"/>
              </a:rPr>
              <a:t>Divisão de Saúde Mental</a:t>
            </a:r>
            <a:endParaRPr lang="pt-BR" altLang="pt-BR" sz="2400" b="1" i="1" dirty="0">
              <a:latin typeface="Calibri" pitchFamily="34" charset="0"/>
            </a:endParaRPr>
          </a:p>
        </p:txBody>
      </p:sp>
      <p:sp>
        <p:nvSpPr>
          <p:cNvPr id="23559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3560" name="CaixaDeTexto 2"/>
          <p:cNvSpPr txBox="1">
            <a:spLocks noChangeArrowheads="1"/>
          </p:cNvSpPr>
          <p:nvPr/>
        </p:nvSpPr>
        <p:spPr bwMode="auto">
          <a:xfrm>
            <a:off x="179512" y="6165304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176410"/>
              </p:ext>
            </p:extLst>
          </p:nvPr>
        </p:nvGraphicFramePr>
        <p:xfrm>
          <a:off x="179512" y="1700213"/>
          <a:ext cx="8712967" cy="4432164"/>
        </p:xfrm>
        <a:graphic>
          <a:graphicData uri="http://schemas.openxmlformats.org/drawingml/2006/table">
            <a:tbl>
              <a:tblPr/>
              <a:tblGrid>
                <a:gridCol w="6112083"/>
                <a:gridCol w="910310"/>
                <a:gridCol w="845287"/>
                <a:gridCol w="845287"/>
              </a:tblGrid>
              <a:tr h="21752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e </a:t>
                      </a:r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Serviços</a:t>
                      </a:r>
                    </a:p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Ambulatório CAPS II e EAT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023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de </a:t>
                      </a:r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Psiquiatria </a:t>
                      </a:r>
                    </a:p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(incluindo pacientes de 0 a 18 anos)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3.967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3.474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2.351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5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de Psicologia</a:t>
                      </a: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981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919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641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3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Enfermagem</a:t>
                      </a: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140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327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3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Terapia Ocupacional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1.001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218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3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Assistente Social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339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688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476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8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Psicologia</a:t>
                      </a: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33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8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Terapia Ocupacional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85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</a:t>
                      </a:r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Assistência Social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97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73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Enfermagem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04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73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CAPS II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155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118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130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97" marR="8197" marT="8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1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2458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Ambulatório de Especialidades - Policlínica</a:t>
            </a:r>
          </a:p>
        </p:txBody>
      </p:sp>
      <p:sp>
        <p:nvSpPr>
          <p:cNvPr id="2458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4584" name="CaixaDeTexto 2"/>
          <p:cNvSpPr txBox="1">
            <a:spLocks noChangeArrowheads="1"/>
          </p:cNvSpPr>
          <p:nvPr/>
        </p:nvSpPr>
        <p:spPr bwMode="auto">
          <a:xfrm>
            <a:off x="1547664" y="5589240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765035"/>
              </p:ext>
            </p:extLst>
          </p:nvPr>
        </p:nvGraphicFramePr>
        <p:xfrm>
          <a:off x="1547664" y="2132856"/>
          <a:ext cx="5833169" cy="3400130"/>
        </p:xfrm>
        <a:graphic>
          <a:graphicData uri="http://schemas.openxmlformats.org/drawingml/2006/table">
            <a:tbl>
              <a:tblPr/>
              <a:tblGrid>
                <a:gridCol w="2106152"/>
                <a:gridCol w="1242339"/>
                <a:gridCol w="1242339"/>
                <a:gridCol w="1242339"/>
              </a:tblGrid>
              <a:tr h="30126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Especialidades</a:t>
                      </a:r>
                    </a:p>
                  </a:txBody>
                  <a:tcPr marL="8540" marR="8540" marT="8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</a:t>
                      </a:r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40" marR="8540" marT="8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40" marR="8540" marT="8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40" marR="8540" marT="8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26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40" marR="8540" marT="8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40" marR="8540" marT="8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40" marR="8540" marT="8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529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Cardiologia</a:t>
                      </a:r>
                    </a:p>
                  </a:txBody>
                  <a:tcPr marL="91448" marR="91448" marT="45704" marB="45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2.166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1.514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1.912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Cirurgião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8" marR="91448" marT="45704" marB="45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1.795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2.385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2.125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Dermatologia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8" marR="91448" marT="45704" marB="45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781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593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688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Endocrinologia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8" marR="91448" marT="45704" marB="45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525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597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752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Gastroenterologia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8" marR="91448" marT="45704" marB="45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144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566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522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Neurologia</a:t>
                      </a:r>
                    </a:p>
                  </a:txBody>
                  <a:tcPr marL="91448" marR="91448" marT="45704" marB="45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1.019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786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950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Oftalmologia</a:t>
                      </a:r>
                    </a:p>
                  </a:txBody>
                  <a:tcPr marL="91448" marR="91448" marT="45704" marB="45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1.143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1.247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1.109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55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7172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dirty="0">
                <a:latin typeface="Calibri" pitchFamily="34" charset="0"/>
              </a:rPr>
              <a:t>Rede de Saúde Pública de Cubatão</a:t>
            </a:r>
          </a:p>
        </p:txBody>
      </p:sp>
      <p:sp>
        <p:nvSpPr>
          <p:cNvPr id="7175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7176" name="CaixaDeTexto 5"/>
          <p:cNvSpPr txBox="1">
            <a:spLocks noChangeArrowheads="1"/>
          </p:cNvSpPr>
          <p:nvPr/>
        </p:nvSpPr>
        <p:spPr bwMode="auto">
          <a:xfrm>
            <a:off x="0" y="1873547"/>
            <a:ext cx="9144000" cy="29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18 Unidades de Saúde;</a:t>
            </a:r>
          </a:p>
          <a:p>
            <a:pPr lvl="1"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	12 USF – Unidades de Saúde da Família;</a:t>
            </a:r>
          </a:p>
          <a:p>
            <a:pPr lvl="1"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	01 Unidade Básica de Saúde tradicional;</a:t>
            </a:r>
          </a:p>
          <a:p>
            <a:pPr lvl="1"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	05 Unidades mistas;</a:t>
            </a:r>
          </a:p>
          <a:p>
            <a:pPr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17 ESF’s – Equipes de Estratégia de Saúde da Família:</a:t>
            </a:r>
          </a:p>
          <a:p>
            <a:pPr lvl="1"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	08 (ESPF+SB) - Equipes de Estratégia de Saúde da Família com Saúde Bucal;</a:t>
            </a:r>
          </a:p>
          <a:p>
            <a:pPr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11 EACS – Equipes de Agentes Comunitários de Saúde:</a:t>
            </a:r>
          </a:p>
          <a:p>
            <a:pPr lvl="1"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	01 (EACS+SB) - Equipes de Agentes Comunitários de Saúde com Saúde Bucal; </a:t>
            </a:r>
          </a:p>
          <a:p>
            <a:pPr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 01 Equipe do Núcleo de Apoio à Saúde da Família (NASF);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25604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Ambulatório de Especialidades - Policlínica</a:t>
            </a:r>
          </a:p>
        </p:txBody>
      </p:sp>
      <p:sp>
        <p:nvSpPr>
          <p:cNvPr id="2560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5608" name="CaixaDeTexto 2"/>
          <p:cNvSpPr txBox="1">
            <a:spLocks noChangeArrowheads="1"/>
          </p:cNvSpPr>
          <p:nvPr/>
        </p:nvSpPr>
        <p:spPr bwMode="auto">
          <a:xfrm>
            <a:off x="1600967" y="5328890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80216"/>
              </p:ext>
            </p:extLst>
          </p:nvPr>
        </p:nvGraphicFramePr>
        <p:xfrm>
          <a:off x="1620415" y="2171700"/>
          <a:ext cx="5903912" cy="3140074"/>
        </p:xfrm>
        <a:graphic>
          <a:graphicData uri="http://schemas.openxmlformats.org/drawingml/2006/table">
            <a:tbl>
              <a:tblPr/>
              <a:tblGrid>
                <a:gridCol w="2655381"/>
                <a:gridCol w="1188961"/>
                <a:gridCol w="1029785"/>
                <a:gridCol w="1029785"/>
              </a:tblGrid>
              <a:tr h="36206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Especialidades 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37" marR="8537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37" marR="8537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37" marR="8537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37" marR="8537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20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37" marR="8537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37" marR="8537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37" marR="8537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265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Oncologia</a:t>
                      </a:r>
                    </a:p>
                  </a:txBody>
                  <a:tcPr marL="91417" marR="91417" marT="45703" marB="457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77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54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5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Ortopedia</a:t>
                      </a:r>
                    </a:p>
                  </a:txBody>
                  <a:tcPr marL="91417" marR="91417" marT="45703" marB="457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2.021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1.920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2.040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5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Pneumologia</a:t>
                      </a:r>
                    </a:p>
                  </a:txBody>
                  <a:tcPr marL="91417" marR="91417" marT="45703" marB="457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254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5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Proctologia</a:t>
                      </a:r>
                    </a:p>
                  </a:txBody>
                  <a:tcPr marL="91417" marR="91417" marT="45703" marB="457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48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112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265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Urologia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7" marR="91417" marT="45703" marB="457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1.459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1.542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1.220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265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DE CONSULTAS: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7" marR="91417" marT="45703" marB="457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11.432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11.691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11.581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13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26628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Ambulatório de Especialidades - Policlínica</a:t>
            </a:r>
          </a:p>
        </p:txBody>
      </p:sp>
      <p:sp>
        <p:nvSpPr>
          <p:cNvPr id="2663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6632" name="CaixaDeTexto 2"/>
          <p:cNvSpPr txBox="1">
            <a:spLocks noChangeArrowheads="1"/>
          </p:cNvSpPr>
          <p:nvPr/>
        </p:nvSpPr>
        <p:spPr bwMode="auto">
          <a:xfrm>
            <a:off x="1277938" y="6264994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906528"/>
              </p:ext>
            </p:extLst>
          </p:nvPr>
        </p:nvGraphicFramePr>
        <p:xfrm>
          <a:off x="1214438" y="2571377"/>
          <a:ext cx="6669088" cy="3593927"/>
        </p:xfrm>
        <a:graphic>
          <a:graphicData uri="http://schemas.openxmlformats.org/drawingml/2006/table">
            <a:tbl>
              <a:tblPr/>
              <a:tblGrid>
                <a:gridCol w="3116918"/>
                <a:gridCol w="1184518"/>
                <a:gridCol w="1183826"/>
                <a:gridCol w="1183826"/>
              </a:tblGrid>
              <a:tr h="31914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Especialidades</a:t>
                      </a: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91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498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Acupunctura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3" marR="91453" marT="45710" marB="457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210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229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341</a:t>
                      </a:r>
                      <a:endParaRPr lang="pt-P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53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Nutricionista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3" marR="91453" marT="45710" marB="457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323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247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12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Serviço Social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3" marR="91453" marT="45710" marB="457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928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1.063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740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8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Equipe de Enfermagem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3" marR="91453" marT="45710" marB="457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1.696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1.839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2.533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8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Passe livre / Autorização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Cirurgia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3" marR="91453" marT="45710" marB="457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336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325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262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56" name="CaixaDeTexto 6"/>
          <p:cNvSpPr txBox="1">
            <a:spLocks noChangeArrowheads="1"/>
          </p:cNvSpPr>
          <p:nvPr/>
        </p:nvSpPr>
        <p:spPr bwMode="auto">
          <a:xfrm>
            <a:off x="0" y="2162175"/>
            <a:ext cx="914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1600" b="1" dirty="0">
                <a:latin typeface="Calibri" pitchFamily="34" charset="0"/>
              </a:rPr>
              <a:t>Outros Profissionais de nível superior: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41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27652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Ambulatório de Especialidades - Policlínica</a:t>
            </a:r>
          </a:p>
        </p:txBody>
      </p:sp>
      <p:sp>
        <p:nvSpPr>
          <p:cNvPr id="27655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7656" name="CaixaDeTexto 2"/>
          <p:cNvSpPr txBox="1">
            <a:spLocks noChangeArrowheads="1"/>
          </p:cNvSpPr>
          <p:nvPr/>
        </p:nvSpPr>
        <p:spPr bwMode="auto">
          <a:xfrm>
            <a:off x="684728" y="5373216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417237"/>
              </p:ext>
            </p:extLst>
          </p:nvPr>
        </p:nvGraphicFramePr>
        <p:xfrm>
          <a:off x="683568" y="2348880"/>
          <a:ext cx="7776865" cy="3005948"/>
        </p:xfrm>
        <a:graphic>
          <a:graphicData uri="http://schemas.openxmlformats.org/drawingml/2006/table">
            <a:tbl>
              <a:tblPr/>
              <a:tblGrid>
                <a:gridCol w="5378999"/>
                <a:gridCol w="842494"/>
                <a:gridCol w="777686"/>
                <a:gridCol w="777686"/>
              </a:tblGrid>
              <a:tr h="30198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Exames</a:t>
                      </a:r>
                    </a:p>
                  </a:txBody>
                  <a:tcPr marL="9522" marR="9522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9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53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Eletrocardiograma</a:t>
                      </a:r>
                    </a:p>
                  </a:txBody>
                  <a:tcPr marL="91401" marR="91401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356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611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491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Teste Ergométrico</a:t>
                      </a:r>
                    </a:p>
                  </a:txBody>
                  <a:tcPr marL="91401" marR="91401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173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Ecocardiograma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01" marR="91401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253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178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24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Oftalmologia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01" marR="91401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147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241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212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Proctologia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01" marR="91401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39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TOTAL................................................................: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01" marR="91401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961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1.262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857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2" marR="9522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3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2970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CRI – Centro de Referência do Idoso</a:t>
            </a:r>
          </a:p>
        </p:txBody>
      </p:sp>
      <p:sp>
        <p:nvSpPr>
          <p:cNvPr id="2970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160843"/>
              </p:ext>
            </p:extLst>
          </p:nvPr>
        </p:nvGraphicFramePr>
        <p:xfrm>
          <a:off x="1714499" y="2109788"/>
          <a:ext cx="5449789" cy="3798904"/>
        </p:xfrm>
        <a:graphic>
          <a:graphicData uri="http://schemas.openxmlformats.org/drawingml/2006/table">
            <a:tbl>
              <a:tblPr/>
              <a:tblGrid>
                <a:gridCol w="1491520"/>
                <a:gridCol w="1319423"/>
                <a:gridCol w="1319423"/>
                <a:gridCol w="1319423"/>
              </a:tblGrid>
              <a:tr h="30201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Especialidades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20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44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Cardiologia</a:t>
                      </a:r>
                    </a:p>
                  </a:txBody>
                  <a:tcPr marL="91448" marR="91448" marT="45731" marB="457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480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723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464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94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Clínica Geral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8" marR="91448" marT="45731" marB="457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439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432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94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Geriatria</a:t>
                      </a:r>
                    </a:p>
                  </a:txBody>
                  <a:tcPr marL="91448" marR="91448" marT="45731" marB="457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1.011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951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Neurologia</a:t>
                      </a:r>
                    </a:p>
                  </a:txBody>
                  <a:tcPr marL="91448" marR="91448" marT="45731" marB="457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354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325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253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Ortopedia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8" marR="91448" marT="45731" marB="457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277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Pneumologia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8" marR="91448" marT="45731" marB="457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102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92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Urologia</a:t>
                      </a:r>
                    </a:p>
                  </a:txBody>
                  <a:tcPr marL="91448" marR="91448" marT="45731" marB="457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312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364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327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Enfermagem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8" marR="91448" marT="45731" marB="457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570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506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225</a:t>
                      </a:r>
                      <a:endParaRPr lang="pt-PT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733" name="CaixaDeTexto 5"/>
          <p:cNvSpPr txBox="1">
            <a:spLocks noChangeArrowheads="1"/>
          </p:cNvSpPr>
          <p:nvPr/>
        </p:nvSpPr>
        <p:spPr bwMode="auto">
          <a:xfrm>
            <a:off x="1714500" y="5981054"/>
            <a:ext cx="1500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/>
              <a:t>Fonte: DAS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3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30724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SEP – Serviço de Especialidades Pediátricas</a:t>
            </a:r>
          </a:p>
        </p:txBody>
      </p:sp>
      <p:sp>
        <p:nvSpPr>
          <p:cNvPr id="3072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30728" name="CaixaDeTexto 2"/>
          <p:cNvSpPr txBox="1">
            <a:spLocks noChangeArrowheads="1"/>
          </p:cNvSpPr>
          <p:nvPr/>
        </p:nvSpPr>
        <p:spPr bwMode="auto">
          <a:xfrm>
            <a:off x="857250" y="6000750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DAS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986748"/>
              </p:ext>
            </p:extLst>
          </p:nvPr>
        </p:nvGraphicFramePr>
        <p:xfrm>
          <a:off x="857251" y="2281238"/>
          <a:ext cx="7000874" cy="3362338"/>
        </p:xfrm>
        <a:graphic>
          <a:graphicData uri="http://schemas.openxmlformats.org/drawingml/2006/table">
            <a:tbl>
              <a:tblPr/>
              <a:tblGrid>
                <a:gridCol w="3616493"/>
                <a:gridCol w="1230187"/>
                <a:gridCol w="1077097"/>
                <a:gridCol w="1077097"/>
              </a:tblGrid>
              <a:tr h="24066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Procedimento</a:t>
                      </a:r>
                    </a:p>
                  </a:txBody>
                  <a:tcPr marL="7861" marR="7861" marT="7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61" marR="7861" marT="7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61" marR="7861" marT="7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61" marR="7861" marT="7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0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61" marR="7861" marT="7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61" marR="7861" marT="7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61" marR="7861" marT="7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0686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Atendimento médico especializado</a:t>
                      </a: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1.410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1.634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1.380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Atendimento em Psicologia</a:t>
                      </a: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1.466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1.567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1.629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Atendimento em Fonoaudiologia</a:t>
                      </a: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2.021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2.520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3.017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Teste do pezinho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Atendimentos de enfermagem</a:t>
                      </a: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696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1.867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1.612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Atendimentos enfermeiras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1.028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174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Consultas em Centros Esportivos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568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526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Nutricionista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75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0" y="98072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NEPS – Núcleo de Educação Permanente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44787"/>
              </p:ext>
            </p:extLst>
          </p:nvPr>
        </p:nvGraphicFramePr>
        <p:xfrm>
          <a:off x="965970" y="3284984"/>
          <a:ext cx="7212060" cy="1947796"/>
        </p:xfrm>
        <a:graphic>
          <a:graphicData uri="http://schemas.openxmlformats.org/drawingml/2006/table">
            <a:tbl>
              <a:tblPr/>
              <a:tblGrid>
                <a:gridCol w="5314467"/>
                <a:gridCol w="1897593"/>
              </a:tblGrid>
              <a:tr h="481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Ações realizadas pelo Programa Saúde na Escola </a:t>
                      </a:r>
                    </a:p>
                    <a:p>
                      <a:pPr algn="ct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3º quadrimestre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861" marR="7861" marT="7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Participantes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861" marR="7861" marT="7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0686">
                <a:tc>
                  <a:txBody>
                    <a:bodyPr/>
                    <a:lstStyle/>
                    <a:p>
                      <a:r>
                        <a:rPr lang="pt-BR" b="0" dirty="0" smtClean="0"/>
                        <a:t>Alunos </a:t>
                      </a:r>
                      <a:endParaRPr lang="pt-BR" b="0" dirty="0"/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4.067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Educadores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Pais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4.658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45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0" y="98072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Saúde</a:t>
            </a:r>
          </a:p>
          <a:p>
            <a:pPr algn="ctr"/>
            <a:r>
              <a:rPr lang="pt-BR" altLang="pt-BR" sz="2400" b="1" i="1" dirty="0">
                <a:latin typeface="Calibri" pitchFamily="34" charset="0"/>
              </a:rPr>
              <a:t>Divisão de Especialidades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NEPS – Núcleo de Educação Permanente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705069"/>
              </p:ext>
            </p:extLst>
          </p:nvPr>
        </p:nvGraphicFramePr>
        <p:xfrm>
          <a:off x="965970" y="2492896"/>
          <a:ext cx="7212060" cy="3768552"/>
        </p:xfrm>
        <a:graphic>
          <a:graphicData uri="http://schemas.openxmlformats.org/drawingml/2006/table">
            <a:tbl>
              <a:tblPr/>
              <a:tblGrid>
                <a:gridCol w="5314467"/>
                <a:gridCol w="1897593"/>
              </a:tblGrid>
              <a:tr h="380686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Ações</a:t>
                      </a:r>
                      <a:r>
                        <a:rPr lang="pt-BR" b="1" baseline="0" dirty="0" smtClean="0">
                          <a:latin typeface="Arial" pitchFamily="34" charset="0"/>
                          <a:cs typeface="Arial" pitchFamily="34" charset="0"/>
                        </a:rPr>
                        <a:t> do 3º quadrimestre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PARTICIPANTES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Capacitação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para enfermeiros sobre saúde ocular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Ações de Prevenção e capacitação para os trabalhadores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da Indústria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Oficinas de planejamento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Projeto Intinerários do saber</a:t>
                      </a:r>
                    </a:p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Curso de formação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em Saúde Mental para ACS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Ações de prevenção de auto mutilaçao com adolescentes do CAMP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Reuniões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com profissionais da Secretaria de Saúde/ Secretaria de Educação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2" marR="91432" marT="45697" marB="45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61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31748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2132856"/>
            <a:ext cx="9144000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</a:t>
            </a: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epartamento de </a:t>
            </a:r>
            <a:r>
              <a:rPr lang="pt-BR" altLang="pt-BR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</a:t>
            </a: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tenção </a:t>
            </a:r>
            <a:r>
              <a:rPr lang="pt-BR" altLang="pt-BR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</a:t>
            </a: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ospitalar de </a:t>
            </a:r>
            <a:r>
              <a:rPr lang="pt-BR" altLang="pt-BR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</a:t>
            </a: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rgência e </a:t>
            </a:r>
            <a:r>
              <a:rPr lang="pt-BR" altLang="pt-BR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</a:t>
            </a: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mergência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(DAHUE)</a:t>
            </a:r>
            <a:endParaRPr lang="pt-BR" sz="4000" dirty="0">
              <a:latin typeface="+mn-lt"/>
              <a:cs typeface="+mn-cs"/>
            </a:endParaRPr>
          </a:p>
        </p:txBody>
      </p:sp>
      <p:pic>
        <p:nvPicPr>
          <p:cNvPr id="31750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848455"/>
              </p:ext>
            </p:extLst>
          </p:nvPr>
        </p:nvGraphicFramePr>
        <p:xfrm>
          <a:off x="467544" y="1844824"/>
          <a:ext cx="8174712" cy="4195219"/>
        </p:xfrm>
        <a:graphic>
          <a:graphicData uri="http://schemas.openxmlformats.org/drawingml/2006/table">
            <a:tbl>
              <a:tblPr/>
              <a:tblGrid>
                <a:gridCol w="6267280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LIMITE FINANCEIRO DA MÉDIA E ALTA COMPLEXIDADE AMBUL. E HOSPITAR - MAC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Valor</a:t>
                      </a:r>
                      <a:endParaRPr lang="pt-P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INCREMENTO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TEMPORÁRIO DO COMPONTENTE DE CUSTEIO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R$1.500.000,00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SERVIÇOS DE ATENDIMENTO MÓVEL ÀS URGÊNC SAMU 192 (RAU-SAMU)- MUNICIPAL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166.500,00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SERVIÇOS DE ATENDIMENTO MÓVEL ÀS URGÊNCIAS - SAMU 192 (MAC)- MUNICIPAL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236.000,00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TETO MUNICIPAL DA MÉDIA E ALTA COMPLEXIDADE AMBULATORIAL E HOSPITALAR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R$4.035.396,44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TETO MUNICIPAL LIMITE UPA - PO 00098585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400.000,00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TETO MUNICIPAL REDE CEGONHA (RCE-RCEG)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246.261,12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TETO MUNICIPAL REDE DE URGÊNCIA (RAU-HOSP)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211.080,96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DE RECURSOS – MAC………………………………………: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R$6.795.238,52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467544" y="6021288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FNS </a:t>
            </a:r>
            <a:r>
              <a:rPr lang="pt-BR" altLang="pt-BR" sz="1100" b="1" dirty="0">
                <a:latin typeface="Calibri" pitchFamily="34" charset="0"/>
              </a:rPr>
              <a:t>/ https://consultafns.saude.gov.br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60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745053"/>
              </p:ext>
            </p:extLst>
          </p:nvPr>
        </p:nvGraphicFramePr>
        <p:xfrm>
          <a:off x="251520" y="2882920"/>
          <a:ext cx="8712968" cy="1626200"/>
        </p:xfrm>
        <a:graphic>
          <a:graphicData uri="http://schemas.openxmlformats.org/drawingml/2006/table">
            <a:tbl>
              <a:tblPr/>
              <a:tblGrid>
                <a:gridCol w="7344816"/>
                <a:gridCol w="1368152"/>
              </a:tblGrid>
              <a:tr h="26671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RECEITA OFICIAL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199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FMS – MAC – REDE CEGONHA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</a:t>
                      </a: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246.261,12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FMS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MAC – PROGRAMA DE ATENÇÃO DE MÉDIA E ALTA COMPLEXIDADE</a:t>
                      </a:r>
                      <a:endParaRPr lang="pt-PT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 rtl="0" fontAlgn="ctr"/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TAC – USIMINAS – SAÚDE 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600.000,00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 RECURSO 05 – CONVÊNIOS FEDERAIS 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846.261,12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220835" y="4509120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 smtClean="0">
                <a:latin typeface="Calibri" pitchFamily="34" charset="0"/>
              </a:rPr>
              <a:t>Fonte: 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5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8196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latin typeface="Calibri" pitchFamily="34" charset="0"/>
              </a:rPr>
              <a:t>Rede de Saúde Pública de Cubatão</a:t>
            </a:r>
          </a:p>
        </p:txBody>
      </p:sp>
      <p:sp>
        <p:nvSpPr>
          <p:cNvPr id="8199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200" name="CaixaDeTexto 5"/>
          <p:cNvSpPr txBox="1">
            <a:spLocks noChangeArrowheads="1"/>
          </p:cNvSpPr>
          <p:nvPr/>
        </p:nvSpPr>
        <p:spPr bwMode="auto">
          <a:xfrm>
            <a:off x="0" y="962913"/>
            <a:ext cx="9144000" cy="536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400"/>
              </a:spcAft>
              <a:buFont typeface="Wingdings" pitchFamily="2" charset="2"/>
              <a:buChar char="Ø"/>
            </a:pPr>
            <a:endParaRPr lang="pt-BR" altLang="pt-BR" sz="1700" dirty="0" smtClean="0">
              <a:latin typeface="Calibri" pitchFamily="34" charset="0"/>
            </a:endParaRP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endParaRPr lang="pt-BR" altLang="pt-BR" sz="1700" dirty="0">
              <a:latin typeface="Calibri" pitchFamily="34" charset="0"/>
            </a:endParaRP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 smtClean="0">
                <a:latin typeface="Calibri" pitchFamily="34" charset="0"/>
              </a:rPr>
              <a:t>01 </a:t>
            </a:r>
            <a:r>
              <a:rPr lang="pt-BR" altLang="pt-BR" dirty="0">
                <a:latin typeface="Calibri" pitchFamily="34" charset="0"/>
              </a:rPr>
              <a:t>Policlínica – Ambulatório de Especialidades Médicas;</a:t>
            </a: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Centro de Especialidades Pediátricas (SEP);</a:t>
            </a: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Centro de Atendimento Psicossocial AD (CAPS AD);</a:t>
            </a: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Centro de Atendimento Psicossocial II (CAPS II);</a:t>
            </a: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Ambulatório de Doenças Infecto-Contagiosas (SADT);</a:t>
            </a: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Centro de Atendimento Integral à Saúde da Mulher (CAISM);</a:t>
            </a: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Centro de Especialidades Odontológicas (CEO);</a:t>
            </a: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Centro de Referência do Idoso (CRI);</a:t>
            </a:r>
          </a:p>
          <a:p>
            <a:pPr>
              <a:spcAft>
                <a:spcPts val="400"/>
              </a:spcAft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Centro de Referência em Saúde do Trabalhador (</a:t>
            </a:r>
            <a:r>
              <a:rPr lang="pt-BR" altLang="pt-BR" dirty="0" err="1">
                <a:latin typeface="Calibri" pitchFamily="34" charset="0"/>
              </a:rPr>
              <a:t>Cerest</a:t>
            </a:r>
            <a:r>
              <a:rPr lang="pt-BR" altLang="pt-BR" dirty="0">
                <a:latin typeface="Calibri" pitchFamily="34" charset="0"/>
              </a:rPr>
              <a:t>) </a:t>
            </a:r>
          </a:p>
          <a:p>
            <a:pPr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Pronto-Socorro Central;</a:t>
            </a:r>
          </a:p>
          <a:p>
            <a:pPr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Pronto-Socorro Infantil;</a:t>
            </a:r>
          </a:p>
          <a:p>
            <a:pPr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SAMU (Jardim Casqueiro); </a:t>
            </a:r>
            <a:endParaRPr lang="pt-BR" altLang="pt-B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altLang="pt-BR" dirty="0" smtClean="0">
                <a:latin typeface="Calibri" pitchFamily="34" charset="0"/>
              </a:rPr>
              <a:t>01 </a:t>
            </a:r>
            <a:r>
              <a:rPr lang="pt-BR" altLang="pt-BR" dirty="0">
                <a:latin typeface="Calibri" pitchFamily="34" charset="0"/>
              </a:rPr>
              <a:t>Unidade de Pronto Atendimento (UPA Dr. Mario Ruivo</a:t>
            </a:r>
            <a:r>
              <a:rPr lang="pt-BR" altLang="pt-BR" dirty="0" smtClean="0">
                <a:latin typeface="Calibri" pitchFamily="34" charset="0"/>
              </a:rPr>
              <a:t>);</a:t>
            </a:r>
          </a:p>
          <a:p>
            <a:pPr>
              <a:buFont typeface="Wingdings" pitchFamily="2" charset="2"/>
              <a:buChar char="Ø"/>
            </a:pPr>
            <a:r>
              <a:rPr lang="pt-BR" altLang="pt-BR" dirty="0" smtClean="0">
                <a:latin typeface="Calibri" pitchFamily="34" charset="0"/>
              </a:rPr>
              <a:t>01 Hospital </a:t>
            </a:r>
            <a:endParaRPr lang="pt-BR" altLang="pt-BR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01 Serviço de Controle de Zoonoses</a:t>
            </a:r>
            <a:endParaRPr lang="pt-BR" altLang="pt-BR" sz="2000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858741"/>
              </p:ext>
            </p:extLst>
          </p:nvPr>
        </p:nvGraphicFramePr>
        <p:xfrm>
          <a:off x="391091" y="3068960"/>
          <a:ext cx="8246720" cy="1456247"/>
        </p:xfrm>
        <a:graphic>
          <a:graphicData uri="http://schemas.openxmlformats.org/drawingml/2006/table">
            <a:tbl>
              <a:tblPr/>
              <a:tblGrid>
                <a:gridCol w="6339288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Recursos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Aplicados do Tesouro</a:t>
                      </a:r>
                      <a:endParaRPr lang="pt-PT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SAÚDE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GERAL – MATERIAL DE CONSUMO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  1.135,00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SAÚDE</a:t>
                      </a:r>
                      <a:r>
                        <a:rPr lang="pt-PT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GERAL – OUTROS SERVIÇOS DE TERCEIROS PESSOA JURÍDICA</a:t>
                      </a:r>
                      <a:endParaRPr lang="pt-P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13.084.416,65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DE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RECURSO DO TESOURO APLICADOS NO DEPARTAMENTO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13.085.551,65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91091" y="4581128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SEFIN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06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341691"/>
              </p:ext>
            </p:extLst>
          </p:nvPr>
        </p:nvGraphicFramePr>
        <p:xfrm>
          <a:off x="429736" y="2548817"/>
          <a:ext cx="8246720" cy="2167093"/>
        </p:xfrm>
        <a:graphic>
          <a:graphicData uri="http://schemas.openxmlformats.org/drawingml/2006/table">
            <a:tbl>
              <a:tblPr/>
              <a:tblGrid>
                <a:gridCol w="6339288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Recursos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Federais Aplicados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97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FMS – MAC –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MATERIAL DE CONSUMO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200.282,70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FMS – MAC 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OUTROS SERVIÇOS DE TERCEIROS PESSOA JURÍDICA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</a:t>
                      </a: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1.628.348,08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FMS – MAC </a:t>
                      </a:r>
                      <a:r>
                        <a:rPr lang="pt-PT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REDE CEGONHA – OUTROS SERVIÇOS DE TERCEIROS P.J.</a:t>
                      </a:r>
                      <a:endParaRPr lang="pt-P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58.333,33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FMS – RAU </a:t>
                      </a:r>
                      <a:r>
                        <a:rPr lang="pt-PT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REDE DE URGÊNCIA – OUTROS SERVIÇOS DE TERCEIROS P.J.</a:t>
                      </a:r>
                      <a:endParaRPr lang="pt-P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41.666,66</a:t>
                      </a:r>
                      <a:endParaRPr lang="pt-PT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FMS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– MAC – UPA – OUTROS SERVIÇOS DE TERCEIROS PESSOA JURÍDICA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320.000,00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DE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RECURSOS FEDERAIS APLICADOS NO DEPARTAMENTO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2.248.630,77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91091" y="4941168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SEFIN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5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34078"/>
              </p:ext>
            </p:extLst>
          </p:nvPr>
        </p:nvGraphicFramePr>
        <p:xfrm>
          <a:off x="413643" y="2692833"/>
          <a:ext cx="8246720" cy="1456247"/>
        </p:xfrm>
        <a:graphic>
          <a:graphicData uri="http://schemas.openxmlformats.org/drawingml/2006/table">
            <a:tbl>
              <a:tblPr/>
              <a:tblGrid>
                <a:gridCol w="6339288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Recursos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Aplicados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TESOURO - 01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R$          13.085.551,65</a:t>
                      </a:r>
                      <a:endParaRPr lang="pt-P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7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CONVÊNIOS FEDERAIS - 05</a:t>
                      </a:r>
                      <a:endParaRPr lang="pt-P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R$            2.248.630,77</a:t>
                      </a:r>
                      <a:endParaRPr lang="pt-P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DE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RECURSO APLICADOS NO DEPARTAMENTO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15.334.182,42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403906" y="4221088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98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32772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32775" name="CaixaDeTexto 2"/>
          <p:cNvSpPr txBox="1">
            <a:spLocks noChangeArrowheads="1"/>
          </p:cNvSpPr>
          <p:nvPr/>
        </p:nvSpPr>
        <p:spPr bwMode="auto">
          <a:xfrm>
            <a:off x="1835696" y="6198021"/>
            <a:ext cx="1079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SIA</a:t>
            </a:r>
          </a:p>
        </p:txBody>
      </p:sp>
      <p:sp>
        <p:nvSpPr>
          <p:cNvPr id="32776" name="CaixaDeTexto 4"/>
          <p:cNvSpPr txBox="1">
            <a:spLocks noChangeArrowheads="1"/>
          </p:cNvSpPr>
          <p:nvPr/>
        </p:nvSpPr>
        <p:spPr bwMode="auto">
          <a:xfrm>
            <a:off x="0" y="8572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Atenção Hospitalar</a:t>
            </a:r>
          </a:p>
          <a:p>
            <a:pPr algn="ctr"/>
            <a:r>
              <a:rPr lang="pt-BR" altLang="pt-BR" b="1" i="1" dirty="0">
                <a:latin typeface="Calibri" pitchFamily="34" charset="0"/>
              </a:rPr>
              <a:t>de Urgência e Emergência</a:t>
            </a:r>
            <a:endParaRPr lang="pt-BR" altLang="pt-BR" sz="1600" b="1" i="1" dirty="0">
              <a:latin typeface="Calibri" pitchFamily="34" charset="0"/>
            </a:endParaRPr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130669"/>
              </p:ext>
            </p:extLst>
          </p:nvPr>
        </p:nvGraphicFramePr>
        <p:xfrm>
          <a:off x="1835696" y="1556792"/>
          <a:ext cx="5391471" cy="4585790"/>
        </p:xfrm>
        <a:graphic>
          <a:graphicData uri="http://schemas.openxmlformats.org/drawingml/2006/table">
            <a:tbl>
              <a:tblPr/>
              <a:tblGrid>
                <a:gridCol w="2809525"/>
                <a:gridCol w="912936"/>
                <a:gridCol w="834505"/>
                <a:gridCol w="834505"/>
              </a:tblGrid>
              <a:tr h="274180">
                <a:tc rowSpan="2">
                  <a:txBody>
                    <a:bodyPr/>
                    <a:lstStyle/>
                    <a:p>
                      <a:pPr algn="l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QUADRIMESTRE</a:t>
                      </a:r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18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</a:t>
                      </a:r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</a:t>
                      </a:r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endParaRPr lang="pt-PT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5375"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Consultas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404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PRONTO SOCORRO CENTRAL</a:t>
                      </a:r>
                    </a:p>
                  </a:txBody>
                  <a:tcPr marL="9526" marR="9526" marT="95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19.986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20.733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4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PRONTO SOCORRO INFANTIL</a:t>
                      </a:r>
                    </a:p>
                  </a:txBody>
                  <a:tcPr marL="9526" marR="9526" marT="95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7.695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10.125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4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UPA – Unidade de Pronto Atendimento</a:t>
                      </a:r>
                    </a:p>
                  </a:txBody>
                  <a:tcPr marL="9526" marR="9526" marT="95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42.767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32.088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375"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Procedimentos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876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PRONTO SOCORRO CENTRAL</a:t>
                      </a:r>
                    </a:p>
                  </a:txBody>
                  <a:tcPr marL="9526" marR="9526" marT="95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20.977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28.931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30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PRONTO SOCORRO INFANTIL</a:t>
                      </a:r>
                    </a:p>
                  </a:txBody>
                  <a:tcPr marL="9526" marR="9526" marT="95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6.277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11.192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3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UPA – Unidade de Pronto Atendimento</a:t>
                      </a:r>
                    </a:p>
                  </a:txBody>
                  <a:tcPr marL="9526" marR="9526" marT="95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77.816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61.302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ângulo 1"/>
          <p:cNvSpPr/>
          <p:nvPr/>
        </p:nvSpPr>
        <p:spPr>
          <a:xfrm>
            <a:off x="0" y="6198021"/>
            <a:ext cx="9144000" cy="3273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971600" y="6156012"/>
            <a:ext cx="734480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PT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Faturamento</a:t>
            </a:r>
            <a:r>
              <a:rPr lang="pt-P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do 3º Quadrimestre sendo finalizado</a:t>
            </a:r>
            <a:endParaRPr lang="pt-PT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3994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CaixaDeTexto 5"/>
          <p:cNvSpPr txBox="1">
            <a:spLocks noChangeArrowheads="1"/>
          </p:cNvSpPr>
          <p:nvPr/>
        </p:nvSpPr>
        <p:spPr bwMode="auto">
          <a:xfrm>
            <a:off x="0" y="2492896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8000" b="1" i="1" dirty="0" smtClean="0">
                <a:latin typeface="Calibri" pitchFamily="34" charset="0"/>
              </a:rPr>
              <a:t>SAMU</a:t>
            </a:r>
          </a:p>
          <a:p>
            <a:pPr algn="ctr"/>
            <a:r>
              <a:rPr lang="pt-BR" sz="6000" b="1" i="1" dirty="0" smtClean="0">
                <a:latin typeface="Calibri" pitchFamily="34" charset="0"/>
              </a:rPr>
              <a:t>Serviço Móvel de Urgência</a:t>
            </a:r>
            <a:endParaRPr lang="pt-BR" sz="2800" dirty="0">
              <a:latin typeface="Calibri" pitchFamily="34" charset="0"/>
            </a:endParaRPr>
          </a:p>
        </p:txBody>
      </p:sp>
      <p:pic>
        <p:nvPicPr>
          <p:cNvPr id="3994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248913"/>
            <a:ext cx="2987824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49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3994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617334"/>
              </p:ext>
            </p:extLst>
          </p:nvPr>
        </p:nvGraphicFramePr>
        <p:xfrm>
          <a:off x="409575" y="1906588"/>
          <a:ext cx="8377240" cy="3906835"/>
        </p:xfrm>
        <a:graphic>
          <a:graphicData uri="http://schemas.openxmlformats.org/drawingml/2006/table">
            <a:tbl>
              <a:tblPr/>
              <a:tblGrid>
                <a:gridCol w="1771827"/>
                <a:gridCol w="1320758"/>
                <a:gridCol w="1322381"/>
                <a:gridCol w="1320758"/>
                <a:gridCol w="1320758"/>
                <a:gridCol w="1320758"/>
              </a:tblGrid>
              <a:tr h="1084555">
                <a:tc gridSpan="6"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NUMERO DE CHAMADOS ATENDIDOS –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 REGULAÇÃO MÉDICA - SAMU/192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3º QUADRIMESTRE/2017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pt-BR" alt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Microsoft YaHei" charset="-122"/>
                      </a:endParaRPr>
                    </a:p>
                  </a:txBody>
                  <a:tcPr marL="9360" marR="9360" marT="9361" marB="0" anchor="b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8498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Calibri"/>
                        </a:rPr>
                        <a:t>DESCRIT.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Calibri"/>
                        </a:rPr>
                        <a:t>SET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Calibri"/>
                        </a:rPr>
                        <a:t>OUT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Calibri"/>
                        </a:rPr>
                        <a:t>NOV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Calibri"/>
                        </a:rPr>
                        <a:t>DEZ</a:t>
                      </a:r>
                      <a:endParaRPr lang="pt-BR" sz="140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Calibri"/>
                        </a:rPr>
                        <a:t>TOTAL</a:t>
                      </a:r>
                      <a:endParaRPr lang="pt-BR" sz="140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31997"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Calibri"/>
                        </a:rPr>
                        <a:t>USA (VTR 02)</a:t>
                      </a:r>
                      <a:endParaRPr lang="pt-BR" sz="1400">
                        <a:latin typeface="Calibri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23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32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23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27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>
                          <a:latin typeface="Calibri"/>
                        </a:rPr>
                        <a:t>105</a:t>
                      </a:r>
                      <a:endParaRPr lang="pt-BR" sz="140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31997"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Calibri"/>
                        </a:rPr>
                        <a:t>USB (VTR 01)</a:t>
                      </a:r>
                      <a:endParaRPr lang="pt-BR" sz="1400">
                        <a:latin typeface="Calibri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397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138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75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116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>
                          <a:latin typeface="Calibri"/>
                        </a:rPr>
                        <a:t>726</a:t>
                      </a:r>
                      <a:endParaRPr lang="pt-BR" sz="140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31997"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Calibri"/>
                        </a:rPr>
                        <a:t>MOTOLANCIA (01)</a:t>
                      </a:r>
                      <a:endParaRPr lang="pt-BR" sz="1400">
                        <a:latin typeface="Calibri"/>
                      </a:endParaRPr>
                    </a:p>
                  </a:txBody>
                  <a:tcPr anchor="b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16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31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14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19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Calibri"/>
                        </a:rPr>
                        <a:t>80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31997"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Calibri"/>
                        </a:rPr>
                        <a:t>APOIO</a:t>
                      </a:r>
                      <a:endParaRPr lang="pt-BR" sz="1400">
                        <a:latin typeface="Calibri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704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1167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1214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Calibri"/>
                        </a:rPr>
                        <a:t>1208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Calibri"/>
                        </a:rPr>
                        <a:t>4293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31997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Calibri"/>
                        </a:rPr>
                        <a:t>TROTE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15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17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19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27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Calibri"/>
                        </a:rPr>
                        <a:t>78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31997"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Calibri"/>
                        </a:rPr>
                        <a:t>ORIEN.MEDICAS</a:t>
                      </a:r>
                      <a:endParaRPr lang="pt-BR" sz="1400">
                        <a:latin typeface="Calibri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20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14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18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latin typeface="Calibri"/>
                        </a:rPr>
                        <a:t>15</a:t>
                      </a: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Calibri"/>
                        </a:rPr>
                        <a:t>67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71800"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Calibri"/>
                        </a:rPr>
                        <a:t>TOTAL GERAL</a:t>
                      </a:r>
                      <a:endParaRPr lang="pt-BR" sz="1400">
                        <a:latin typeface="Calibri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Calibri"/>
                        </a:rPr>
                        <a:t>1175</a:t>
                      </a:r>
                      <a:endParaRPr lang="pt-BR" sz="16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Calibri"/>
                        </a:rPr>
                        <a:t>1399</a:t>
                      </a:r>
                      <a:endParaRPr lang="pt-BR" sz="16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Calibri"/>
                        </a:rPr>
                        <a:t>1363</a:t>
                      </a:r>
                      <a:endParaRPr lang="pt-BR" sz="16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Calibri"/>
                        </a:rPr>
                        <a:t>1412</a:t>
                      </a:r>
                      <a:endParaRPr lang="pt-BR" sz="16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Calibri"/>
                        </a:rPr>
                        <a:t>5349</a:t>
                      </a:r>
                      <a:endParaRPr lang="pt-BR" sz="1600" dirty="0">
                        <a:latin typeface="Calibri"/>
                      </a:endParaRPr>
                    </a:p>
                  </a:txBody>
                  <a:tcPr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4"/>
          <p:cNvSpPr txBox="1">
            <a:spLocks noChangeArrowheads="1"/>
          </p:cNvSpPr>
          <p:nvPr/>
        </p:nvSpPr>
        <p:spPr bwMode="auto">
          <a:xfrm>
            <a:off x="0" y="8572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Atenção Hospitalar</a:t>
            </a:r>
          </a:p>
          <a:p>
            <a:pPr algn="ctr"/>
            <a:r>
              <a:rPr lang="pt-BR" altLang="pt-BR" b="1" i="1" dirty="0">
                <a:latin typeface="Calibri" pitchFamily="34" charset="0"/>
              </a:rPr>
              <a:t>de Urgência e Emergência</a:t>
            </a:r>
            <a:endParaRPr lang="pt-BR" altLang="pt-BR" sz="1600" b="1" i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73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3994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8" name="Group 3"/>
          <p:cNvGraphicFramePr>
            <a:graphicFrameLocks noGrp="1"/>
          </p:cNvGraphicFramePr>
          <p:nvPr/>
        </p:nvGraphicFramePr>
        <p:xfrm>
          <a:off x="409575" y="1906588"/>
          <a:ext cx="8377240" cy="4021484"/>
        </p:xfrm>
        <a:graphic>
          <a:graphicData uri="http://schemas.openxmlformats.org/drawingml/2006/table">
            <a:tbl>
              <a:tblPr/>
              <a:tblGrid>
                <a:gridCol w="1771827"/>
                <a:gridCol w="1320758"/>
                <a:gridCol w="1322381"/>
                <a:gridCol w="1320758"/>
                <a:gridCol w="1320758"/>
                <a:gridCol w="1320758"/>
              </a:tblGrid>
              <a:tr h="1004160">
                <a:tc gridSpan="6"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CASUÍSTICA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 REGULAÇÃO MÉDICA - SAMU/192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3º QUADRIMESTRE/2017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pt-BR" alt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Microsoft YaHei" charset="-122"/>
                      </a:endParaRPr>
                    </a:p>
                  </a:txBody>
                  <a:tcPr marL="9360" marR="9360" marT="9358" marB="0" anchor="b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4272">
                <a:tc>
                  <a:txBody>
                    <a:bodyPr/>
                    <a:lstStyle/>
                    <a:p>
                      <a:pPr algn="l"/>
                      <a:r>
                        <a:rPr lang="pt-BR" sz="900" b="0" dirty="0">
                          <a:latin typeface="Calibri"/>
                        </a:rPr>
                        <a:t>CASUÍSTICA</a:t>
                      </a:r>
                    </a:p>
                  </a:txBody>
                  <a:tcPr marT="45707" marB="45707" anchor="b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latin typeface="Calibri"/>
                        </a:rPr>
                        <a:t>SET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latin typeface="Calibri"/>
                        </a:rPr>
                        <a:t>OUT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latin typeface="Calibri"/>
                        </a:rPr>
                        <a:t>NOV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latin typeface="Calibri"/>
                        </a:rPr>
                        <a:t>DEZ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>
                          <a:latin typeface="Calibri"/>
                        </a:rPr>
                        <a:t>TOTAL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 dirty="0">
                          <a:latin typeface="Calibri"/>
                        </a:rPr>
                        <a:t>CLIN.ADULTO</a:t>
                      </a:r>
                      <a:endParaRPr lang="pt-BR" sz="900" dirty="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695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785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781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977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3238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>
                          <a:latin typeface="Calibri"/>
                        </a:rPr>
                        <a:t>CLIN.INFANTIL</a:t>
                      </a:r>
                      <a:endParaRPr lang="pt-BR" sz="90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74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102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134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68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378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>
                          <a:latin typeface="Calibri"/>
                        </a:rPr>
                        <a:t>TRAUMATICOS</a:t>
                      </a:r>
                      <a:endParaRPr lang="pt-BR" sz="90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189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243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197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158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787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>
                          <a:latin typeface="Calibri"/>
                        </a:rPr>
                        <a:t>OBSTÉTRICOS</a:t>
                      </a:r>
                      <a:endParaRPr lang="pt-BR" sz="90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29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47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42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52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170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>
                          <a:latin typeface="Calibri"/>
                        </a:rPr>
                        <a:t>PSIQUIÁTRICOS</a:t>
                      </a:r>
                      <a:endParaRPr lang="pt-BR" sz="90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36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45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47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34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162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>
                          <a:latin typeface="Calibri"/>
                        </a:rPr>
                        <a:t>QUEIMADURAS</a:t>
                      </a:r>
                      <a:endParaRPr lang="pt-BR" sz="90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4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6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1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8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19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>
                          <a:latin typeface="Calibri"/>
                        </a:rPr>
                        <a:t>IAM</a:t>
                      </a:r>
                      <a:endParaRPr lang="pt-BR" sz="90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11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7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0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0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18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>
                          <a:latin typeface="Calibri"/>
                        </a:rPr>
                        <a:t>ICC</a:t>
                      </a:r>
                      <a:endParaRPr lang="pt-BR" sz="90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1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0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0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0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1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>
                          <a:latin typeface="Calibri"/>
                        </a:rPr>
                        <a:t>HAS</a:t>
                      </a:r>
                      <a:endParaRPr lang="pt-BR" sz="90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134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162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>
                          <a:latin typeface="Calibri"/>
                        </a:rPr>
                        <a:t>158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latin typeface="Calibri"/>
                        </a:rPr>
                        <a:t>113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567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43796">
                <a:tc>
                  <a:txBody>
                    <a:bodyPr/>
                    <a:lstStyle/>
                    <a:p>
                      <a:pPr algn="l"/>
                      <a:r>
                        <a:rPr lang="pt-BR" sz="900" b="1" dirty="0">
                          <a:solidFill>
                            <a:schemeClr val="tx1"/>
                          </a:solidFill>
                          <a:latin typeface="Calibri"/>
                        </a:rPr>
                        <a:t>AVC</a:t>
                      </a:r>
                      <a:endParaRPr lang="pt-BR" sz="9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00" b="1" dirty="0">
                          <a:latin typeface="Calibri"/>
                        </a:rPr>
                        <a:t>9</a:t>
                      </a:r>
                      <a:endParaRPr lang="pt-BR" sz="1000" dirty="0">
                        <a:latin typeface="Calibri"/>
                      </a:endParaRPr>
                    </a:p>
                  </a:txBody>
                  <a:tcPr marT="45707" marB="45707" anchor="b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04749">
                <a:tc>
                  <a:txBody>
                    <a:bodyPr/>
                    <a:lstStyle/>
                    <a:p>
                      <a:pPr algn="l"/>
                      <a:r>
                        <a:rPr lang="pt-BR" sz="900" b="1" dirty="0">
                          <a:latin typeface="Calibri"/>
                        </a:rPr>
                        <a:t>TOTAL GERAL</a:t>
                      </a:r>
                      <a:endParaRPr lang="pt-BR" sz="900" dirty="0">
                        <a:latin typeface="Calibri"/>
                      </a:endParaRPr>
                    </a:p>
                  </a:txBody>
                  <a:tcPr marT="45707" marB="45707" anchor="ctr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Calibri"/>
                        </a:rPr>
                        <a:t>1175</a:t>
                      </a:r>
                    </a:p>
                  </a:txBody>
                  <a:tcPr marT="45707" marB="45707" anchor="b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Calibri"/>
                        </a:rPr>
                        <a:t>1399</a:t>
                      </a:r>
                    </a:p>
                  </a:txBody>
                  <a:tcPr marT="45707" marB="45707" anchor="b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Calibri"/>
                        </a:rPr>
                        <a:t>1363</a:t>
                      </a:r>
                    </a:p>
                  </a:txBody>
                  <a:tcPr marT="45707" marB="45707" anchor="b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Calibri"/>
                        </a:rPr>
                        <a:t>1412</a:t>
                      </a:r>
                    </a:p>
                  </a:txBody>
                  <a:tcPr marT="45707" marB="45707" anchor="b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Calibri"/>
                        </a:rPr>
                        <a:t>5349</a:t>
                      </a:r>
                    </a:p>
                  </a:txBody>
                  <a:tcPr marT="45707" marB="45707" anchor="b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4"/>
          <p:cNvSpPr txBox="1">
            <a:spLocks noChangeArrowheads="1"/>
          </p:cNvSpPr>
          <p:nvPr/>
        </p:nvSpPr>
        <p:spPr bwMode="auto">
          <a:xfrm>
            <a:off x="0" y="8572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Atenção Hospitalar</a:t>
            </a:r>
          </a:p>
          <a:p>
            <a:pPr algn="ctr"/>
            <a:r>
              <a:rPr lang="pt-BR" altLang="pt-BR" b="1" i="1" dirty="0">
                <a:latin typeface="Calibri" pitchFamily="34" charset="0"/>
              </a:rPr>
              <a:t>de Urgência e Emergência</a:t>
            </a:r>
            <a:endParaRPr lang="pt-BR" altLang="pt-BR" sz="1600" b="1" i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28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3994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CaixaDeTexto 5"/>
          <p:cNvSpPr txBox="1">
            <a:spLocks noChangeArrowheads="1"/>
          </p:cNvSpPr>
          <p:nvPr/>
        </p:nvSpPr>
        <p:spPr bwMode="auto">
          <a:xfrm>
            <a:off x="0" y="1700808"/>
            <a:ext cx="9144000" cy="33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8000" b="1" i="1" dirty="0">
                <a:latin typeface="Calibri" pitchFamily="34" charset="0"/>
              </a:rPr>
              <a:t>D</a:t>
            </a:r>
            <a:r>
              <a:rPr lang="pt-BR" altLang="pt-BR" sz="5400" b="1" i="1" dirty="0">
                <a:latin typeface="Calibri" pitchFamily="34" charset="0"/>
              </a:rPr>
              <a:t>epartamento de </a:t>
            </a:r>
          </a:p>
          <a:p>
            <a:pPr algn="ctr"/>
            <a:r>
              <a:rPr lang="pt-BR" altLang="pt-BR" sz="8000" b="1" i="1" dirty="0">
                <a:latin typeface="Calibri" pitchFamily="34" charset="0"/>
              </a:rPr>
              <a:t>V</a:t>
            </a:r>
            <a:r>
              <a:rPr lang="pt-BR" altLang="pt-BR" sz="5400" b="1" i="1" dirty="0">
                <a:latin typeface="Calibri" pitchFamily="34" charset="0"/>
              </a:rPr>
              <a:t>igilância à </a:t>
            </a:r>
            <a:r>
              <a:rPr lang="pt-BR" altLang="pt-BR" sz="8000" b="1" i="1" dirty="0">
                <a:latin typeface="Calibri" pitchFamily="34" charset="0"/>
              </a:rPr>
              <a:t>S</a:t>
            </a:r>
            <a:r>
              <a:rPr lang="pt-BR" altLang="pt-BR" sz="5400" b="1" i="1" dirty="0">
                <a:latin typeface="Calibri" pitchFamily="34" charset="0"/>
              </a:rPr>
              <a:t>aúde</a:t>
            </a:r>
          </a:p>
          <a:p>
            <a:pPr algn="ctr"/>
            <a:r>
              <a:rPr lang="pt-BR" altLang="pt-BR" sz="5400" b="1" i="1" dirty="0">
                <a:latin typeface="Calibri" pitchFamily="34" charset="0"/>
              </a:rPr>
              <a:t>(DVS)</a:t>
            </a:r>
            <a:endParaRPr lang="pt-BR" sz="4000" dirty="0">
              <a:latin typeface="Calibri" pitchFamily="34" charset="0"/>
            </a:endParaRPr>
          </a:p>
        </p:txBody>
      </p:sp>
      <p:pic>
        <p:nvPicPr>
          <p:cNvPr id="3994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205076"/>
              </p:ext>
            </p:extLst>
          </p:nvPr>
        </p:nvGraphicFramePr>
        <p:xfrm>
          <a:off x="467544" y="1772816"/>
          <a:ext cx="8174712" cy="2743206"/>
        </p:xfrm>
        <a:graphic>
          <a:graphicData uri="http://schemas.openxmlformats.org/drawingml/2006/table">
            <a:tbl>
              <a:tblPr/>
              <a:tblGrid>
                <a:gridCol w="6267280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Vigilância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em Saúde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Valor</a:t>
                      </a:r>
                      <a:endParaRPr lang="pt-P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INC.AS AÇÕES DE VIG.PREV E CONT DAS DST/AIDS E HEPATITE VIRAIS (PVVS)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         89.636,88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PISO FIXO DE VIGILANCIA EM SAUDE (PFVS) PARCELA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       212.855,00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PISO FIXO DE VIGILÂNCIA SANITÁRIA PARTE - FNS (PARCELA)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         32.680,74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PISO FIXO DE VIGILÂNCIA SANITÁRIA - PARTE ANVISA (PARCELA)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           5.685,36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DO DEPARTAMENTO DE VIGILÂNCIA EM SAÚDE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         340.857,98</a:t>
                      </a: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467544" y="4581128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FNS </a:t>
            </a:r>
            <a:r>
              <a:rPr lang="pt-BR" altLang="pt-BR" sz="1100" b="1" dirty="0">
                <a:latin typeface="Calibri" pitchFamily="34" charset="0"/>
              </a:rPr>
              <a:t>/ https://consultafns.saude.gov.br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49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89449"/>
              </p:ext>
            </p:extLst>
          </p:nvPr>
        </p:nvGraphicFramePr>
        <p:xfrm>
          <a:off x="391091" y="3212976"/>
          <a:ext cx="8246720" cy="1154268"/>
        </p:xfrm>
        <a:graphic>
          <a:graphicData uri="http://schemas.openxmlformats.org/drawingml/2006/table">
            <a:tbl>
              <a:tblPr/>
              <a:tblGrid>
                <a:gridCol w="6339288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Recursos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Aplicados do Tesouro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MATERIAL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DE CONSUMO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33.876,75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</a:t>
                      </a:r>
                      <a:r>
                        <a:rPr lang="pt-PT" sz="1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RECURSO 01 – TESOURO</a:t>
                      </a:r>
                      <a:endParaRPr lang="pt-PT" sz="16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R$                  33.876,75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91091" y="4437112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85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410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CaixaDeTexto 5"/>
          <p:cNvSpPr txBox="1">
            <a:spLocks noChangeArrowheads="1"/>
          </p:cNvSpPr>
          <p:nvPr/>
        </p:nvSpPr>
        <p:spPr bwMode="auto">
          <a:xfrm>
            <a:off x="0" y="975930"/>
            <a:ext cx="9144000" cy="5563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300"/>
              </a:spcBef>
              <a:buFont typeface="Wingdings" pitchFamily="2" charset="2"/>
              <a:buChar char="Ø"/>
            </a:pPr>
            <a:endParaRPr lang="pt-BR" altLang="pt-BR" dirty="0">
              <a:latin typeface="Calibri" pitchFamily="34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endParaRPr lang="pt-BR" altLang="pt-BR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 smtClean="0">
                <a:latin typeface="Calibri" pitchFamily="34" charset="0"/>
              </a:rPr>
              <a:t> Programa </a:t>
            </a:r>
            <a:r>
              <a:rPr lang="pt-BR" altLang="pt-BR" dirty="0">
                <a:latin typeface="Calibri" pitchFamily="34" charset="0"/>
              </a:rPr>
              <a:t>de Humanização do Pré-Natal e Nascimento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Estratégia de Agentes Comunitários de Saúde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Estratégia de Saúde da Família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Controle da Tuberculose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Erradicação da Hanseníase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das DST/AIDS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Imunização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Vigilância Ambiental em Saúde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Controle de Câncer de Colo, Uterino e </a:t>
            </a:r>
            <a:r>
              <a:rPr lang="pt-BR" altLang="pt-BR" dirty="0" smtClean="0">
                <a:latin typeface="Calibri" pitchFamily="34" charset="0"/>
              </a:rPr>
              <a:t>Mama</a:t>
            </a:r>
            <a:endParaRPr lang="pt-BR" altLang="pt-BR" dirty="0">
              <a:latin typeface="Calibri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Controle da Hipertensão e Diabetes (HIPERDIA)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Combate as Carências </a:t>
            </a:r>
            <a:r>
              <a:rPr lang="pt-BR" altLang="pt-BR" dirty="0" smtClean="0">
                <a:latin typeface="Calibri" pitchFamily="34" charset="0"/>
              </a:rPr>
              <a:t>Nutricionais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t-BR" altLang="pt-BR" dirty="0" smtClean="0">
                <a:latin typeface="Calibri" pitchFamily="34" charset="0"/>
              </a:rPr>
              <a:t> Comitê Municipal de Investigação da Mortalidade Materna e Infantil</a:t>
            </a:r>
          </a:p>
          <a:p>
            <a:pPr>
              <a:spcBef>
                <a:spcPts val="600"/>
              </a:spcBef>
            </a:pPr>
            <a:endParaRPr lang="pt-BR" sz="3600" dirty="0">
              <a:latin typeface="Calibri" pitchFamily="34" charset="0"/>
            </a:endParaRPr>
          </a:p>
        </p:txBody>
      </p:sp>
      <p:pic>
        <p:nvPicPr>
          <p:cNvPr id="410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dirty="0">
                <a:latin typeface="Calibri" pitchFamily="34" charset="0"/>
              </a:rPr>
              <a:t>Programas e Estratégias</a:t>
            </a:r>
          </a:p>
          <a:p>
            <a:pPr algn="ctr"/>
            <a:r>
              <a:rPr lang="pt-BR" altLang="pt-BR" sz="2400" dirty="0">
                <a:latin typeface="Calibri" pitchFamily="34" charset="0"/>
              </a:rPr>
              <a:t>da Secretaria Municipal de Saúde:</a:t>
            </a:r>
          </a:p>
        </p:txBody>
      </p:sp>
      <p:sp>
        <p:nvSpPr>
          <p:cNvPr id="4104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139950"/>
              </p:ext>
            </p:extLst>
          </p:nvPr>
        </p:nvGraphicFramePr>
        <p:xfrm>
          <a:off x="413643" y="2420888"/>
          <a:ext cx="8246720" cy="1744279"/>
        </p:xfrm>
        <a:graphic>
          <a:graphicData uri="http://schemas.openxmlformats.org/drawingml/2006/table">
            <a:tbl>
              <a:tblPr/>
              <a:tblGrid>
                <a:gridCol w="6339288"/>
                <a:gridCol w="1907432"/>
              </a:tblGrid>
              <a:tr h="424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Recursos</a:t>
                      </a:r>
                      <a:r>
                        <a:rPr lang="pt-PT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Aplicados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TESOURO - 01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R$                  33.876,75</a:t>
                      </a:r>
                      <a:endParaRPr lang="pt-P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7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CONVÊNIOS ESTADUAIS – 02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R$                            0,00</a:t>
                      </a:r>
                      <a:endParaRPr lang="pt-P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CONVÊNIOS FEDERAIS - 05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R$                            0,00</a:t>
                      </a:r>
                      <a:endParaRPr lang="pt-P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DE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RECURSO APLICADOS NO DEPARTAMENTO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R$                  33.876,75</a:t>
                      </a:r>
                      <a:endParaRPr lang="pt-P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403906" y="4221088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88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56324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2780928"/>
            <a:ext cx="91440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7200" i="1" dirty="0">
                <a:latin typeface="+mj-lt"/>
              </a:rPr>
              <a:t>S</a:t>
            </a:r>
            <a:r>
              <a:rPr lang="pt-BR" altLang="pt-BR" sz="4800" i="1" dirty="0">
                <a:latin typeface="+mj-lt"/>
              </a:rPr>
              <a:t>erviço de </a:t>
            </a:r>
            <a:r>
              <a:rPr lang="pt-BR" altLang="pt-BR" sz="7200" i="1" dirty="0">
                <a:latin typeface="+mj-lt"/>
              </a:rPr>
              <a:t>C</a:t>
            </a:r>
            <a:r>
              <a:rPr lang="pt-BR" altLang="pt-BR" sz="4800" i="1" dirty="0">
                <a:latin typeface="+mj-lt"/>
              </a:rPr>
              <a:t>ontrole  de </a:t>
            </a:r>
            <a:r>
              <a:rPr lang="pt-BR" altLang="pt-BR" sz="7200" i="1" dirty="0">
                <a:latin typeface="+mj-lt"/>
              </a:rPr>
              <a:t>Z</a:t>
            </a:r>
            <a:r>
              <a:rPr lang="pt-BR" altLang="pt-BR" sz="4800" i="1" dirty="0">
                <a:latin typeface="+mj-lt"/>
              </a:rPr>
              <a:t>oonoses</a:t>
            </a:r>
          </a:p>
        </p:txBody>
      </p:sp>
      <p:pic>
        <p:nvPicPr>
          <p:cNvPr id="56326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3540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57348" name="Imagem 3" descr="ppt-business-background-27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Imagem 13" descr="2016_7_15_15_55_25_5426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Vigilância </a:t>
            </a:r>
            <a:r>
              <a:rPr lang="pt-BR" altLang="pt-BR" sz="2400" b="1" i="1" dirty="0" smtClean="0">
                <a:latin typeface="Calibri" pitchFamily="34" charset="0"/>
              </a:rPr>
              <a:t>em </a:t>
            </a:r>
            <a:r>
              <a:rPr lang="pt-BR" altLang="pt-BR" sz="2400" b="1" i="1" dirty="0">
                <a:latin typeface="Calibri" pitchFamily="34" charset="0"/>
              </a:rPr>
              <a:t>Saúde</a:t>
            </a:r>
          </a:p>
        </p:txBody>
      </p:sp>
      <p:sp>
        <p:nvSpPr>
          <p:cNvPr id="5735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2" name="CaixaDeTexto 2"/>
          <p:cNvSpPr txBox="1">
            <a:spLocks noChangeArrowheads="1"/>
          </p:cNvSpPr>
          <p:nvPr/>
        </p:nvSpPr>
        <p:spPr bwMode="auto">
          <a:xfrm>
            <a:off x="0" y="1500174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altLang="pt-BR" sz="2000" b="1" i="1" dirty="0">
                <a:latin typeface="+mj-lt"/>
              </a:rPr>
              <a:t>POSSE </a:t>
            </a:r>
            <a:r>
              <a:rPr lang="pt-BR" altLang="pt-BR" sz="2000" b="1" i="1" dirty="0" smtClean="0">
                <a:latin typeface="+mj-lt"/>
              </a:rPr>
              <a:t>RESPONSÁVEL, </a:t>
            </a:r>
            <a:r>
              <a:rPr lang="pt-BR" altLang="pt-BR" sz="2000" b="1" i="1" dirty="0">
                <a:latin typeface="+mj-lt"/>
              </a:rPr>
              <a:t>PROFILAXIA </a:t>
            </a:r>
            <a:r>
              <a:rPr lang="pt-BR" altLang="pt-BR" sz="2000" b="1" i="1" dirty="0" smtClean="0">
                <a:latin typeface="+mj-lt"/>
              </a:rPr>
              <a:t>RAIVA </a:t>
            </a:r>
            <a:r>
              <a:rPr lang="pt-BR" altLang="pt-BR" sz="2000" b="1" i="1" dirty="0" smtClean="0"/>
              <a:t>e LEISHMANIOSE</a:t>
            </a:r>
            <a:endParaRPr lang="pt-BR" altLang="pt-BR" sz="2000" b="1" i="1" dirty="0">
              <a:latin typeface="+mj-lt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137715"/>
              </p:ext>
            </p:extLst>
          </p:nvPr>
        </p:nvGraphicFramePr>
        <p:xfrm>
          <a:off x="857224" y="1928802"/>
          <a:ext cx="7000923" cy="437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904"/>
                <a:gridCol w="1186597"/>
                <a:gridCol w="1432539"/>
                <a:gridCol w="90988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SERVIÇOS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Atendimento Ambulatorial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/ Serviço Veterinário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1.505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1.426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1.614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Animais apreendidos /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doados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35/25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17 / 23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4/20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Procedimentos Cirúrgicos: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Castrações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500</a:t>
                      </a:r>
                    </a:p>
                    <a:p>
                      <a:pPr algn="ctr"/>
                      <a:r>
                        <a:rPr lang="pt-BR" sz="1100" dirty="0" smtClean="0"/>
                        <a:t>(SCZ</a:t>
                      </a:r>
                      <a:r>
                        <a:rPr lang="pt-BR" sz="1100" baseline="0" dirty="0" smtClean="0"/>
                        <a:t> + AFAC + ADVAC</a:t>
                      </a:r>
                      <a:endParaRPr lang="pt-BR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Animais vacinados contra hidrofobia (raiva)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8.251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3.487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Nº de animais abrigados (em 31/08/2017)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137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109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Animal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suspeito Leishmaniose 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 (descartado)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5973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57348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Vigilância </a:t>
            </a:r>
            <a:r>
              <a:rPr lang="pt-BR" altLang="pt-BR" sz="2400" b="1" i="1" dirty="0" smtClean="0">
                <a:latin typeface="Calibri" pitchFamily="34" charset="0"/>
              </a:rPr>
              <a:t>em </a:t>
            </a:r>
            <a:r>
              <a:rPr lang="pt-BR" altLang="pt-BR" sz="2400" b="1" i="1" dirty="0">
                <a:latin typeface="Calibri" pitchFamily="34" charset="0"/>
              </a:rPr>
              <a:t>Saúde</a:t>
            </a:r>
          </a:p>
        </p:txBody>
      </p:sp>
      <p:sp>
        <p:nvSpPr>
          <p:cNvPr id="5735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1" name="CaixaDeTexto 3"/>
          <p:cNvSpPr txBox="1">
            <a:spLocks noChangeArrowheads="1"/>
          </p:cNvSpPr>
          <p:nvPr/>
        </p:nvSpPr>
        <p:spPr bwMode="auto">
          <a:xfrm>
            <a:off x="0" y="1323975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i="1" dirty="0">
                <a:latin typeface="Calibri" pitchFamily="34" charset="0"/>
              </a:rPr>
              <a:t>Combate à </a:t>
            </a:r>
            <a:r>
              <a:rPr lang="pt-BR" altLang="pt-BR" sz="2400" i="1" dirty="0" err="1" smtClean="0">
                <a:latin typeface="Calibri" pitchFamily="34" charset="0"/>
              </a:rPr>
              <a:t>Arboviroses</a:t>
            </a:r>
            <a:endParaRPr lang="pt-BR" altLang="pt-BR" sz="2400" i="1" dirty="0">
              <a:latin typeface="Calibri" pitchFamily="34" charset="0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525001"/>
              </p:ext>
            </p:extLst>
          </p:nvPr>
        </p:nvGraphicFramePr>
        <p:xfrm>
          <a:off x="1127016" y="2492896"/>
          <a:ext cx="6889967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580"/>
                <a:gridCol w="1246201"/>
                <a:gridCol w="1246201"/>
                <a:gridCol w="1155985"/>
              </a:tblGrid>
              <a:tr h="344583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ATIVIDADES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4583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3º       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4583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Casa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a casa – intensificação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8.410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4.468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4583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Bloqueio 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– controle de criadouros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10.775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2.531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4583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Pontos estratégicos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624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4583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Imóveis especiais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143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</a:tr>
              <a:tr h="861459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Mutirões (Imóveis Visitados) ACS               PMC    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-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Não houve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3093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2905</a:t>
                      </a:r>
                    </a:p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4614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57348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Vigilância </a:t>
            </a:r>
            <a:r>
              <a:rPr lang="pt-BR" altLang="pt-BR" sz="2400" b="1" i="1" dirty="0" smtClean="0">
                <a:latin typeface="Calibri" pitchFamily="34" charset="0"/>
              </a:rPr>
              <a:t>em </a:t>
            </a:r>
            <a:r>
              <a:rPr lang="pt-BR" altLang="pt-BR" sz="2400" b="1" i="1" dirty="0">
                <a:latin typeface="Calibri" pitchFamily="34" charset="0"/>
              </a:rPr>
              <a:t>Saúde</a:t>
            </a:r>
          </a:p>
        </p:txBody>
      </p:sp>
      <p:sp>
        <p:nvSpPr>
          <p:cNvPr id="5735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44991"/>
              </p:ext>
            </p:extLst>
          </p:nvPr>
        </p:nvGraphicFramePr>
        <p:xfrm>
          <a:off x="642910" y="2492896"/>
          <a:ext cx="7790318" cy="208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5194"/>
                <a:gridCol w="936104"/>
                <a:gridCol w="1008112"/>
                <a:gridCol w="980908"/>
              </a:tblGrid>
              <a:tr h="320040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ATIVIDADES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0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2º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3º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chemeClr val="tx1"/>
                          </a:solidFill>
                        </a:rPr>
                        <a:t>Desinsetização</a:t>
                      </a: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 em Próprios Públicos 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(baratas e insetos </a:t>
                      </a:r>
                      <a:r>
                        <a:rPr lang="pt-BR" sz="1600" baseline="0" dirty="0" err="1" smtClean="0">
                          <a:solidFill>
                            <a:schemeClr val="tx1"/>
                          </a:solidFill>
                        </a:rPr>
                        <a:t>rasterios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Visitas </a:t>
                      </a:r>
                      <a:r>
                        <a:rPr lang="pt-BR" dirty="0" err="1" smtClean="0">
                          <a:solidFill>
                            <a:schemeClr val="tx1"/>
                          </a:solidFill>
                        </a:rPr>
                        <a:t>Zoosanitárias</a:t>
                      </a: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 (residências)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Visitas </a:t>
                      </a:r>
                      <a:r>
                        <a:rPr lang="pt-BR" dirty="0" err="1" smtClean="0">
                          <a:solidFill>
                            <a:schemeClr val="tx1"/>
                          </a:solidFill>
                        </a:rPr>
                        <a:t>Zoosanitárias</a:t>
                      </a: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(Próprios Públicos)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7949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57348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Vigilância </a:t>
            </a:r>
            <a:r>
              <a:rPr lang="pt-BR" altLang="pt-BR" sz="2400" b="1" i="1" dirty="0" smtClean="0">
                <a:latin typeface="Calibri" pitchFamily="34" charset="0"/>
              </a:rPr>
              <a:t>em </a:t>
            </a:r>
            <a:r>
              <a:rPr lang="pt-BR" altLang="pt-BR" sz="2400" b="1" i="1" dirty="0">
                <a:latin typeface="Calibri" pitchFamily="34" charset="0"/>
              </a:rPr>
              <a:t>Saúde</a:t>
            </a:r>
          </a:p>
        </p:txBody>
      </p:sp>
      <p:sp>
        <p:nvSpPr>
          <p:cNvPr id="5735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0" name="CaixaDeTexto 3"/>
          <p:cNvSpPr txBox="1">
            <a:spLocks noChangeArrowheads="1"/>
          </p:cNvSpPr>
          <p:nvPr/>
        </p:nvSpPr>
        <p:spPr bwMode="auto">
          <a:xfrm>
            <a:off x="0" y="126876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altLang="pt-BR" sz="2000" i="1" dirty="0">
                <a:latin typeface="+mj-lt"/>
              </a:rPr>
              <a:t>DESRATIZAÇÃO </a:t>
            </a:r>
            <a:r>
              <a:rPr lang="pt-BR" altLang="pt-BR" sz="2000" i="1" dirty="0" smtClean="0">
                <a:latin typeface="+mj-lt"/>
              </a:rPr>
              <a:t>– Profilaxia da Leptospirose</a:t>
            </a:r>
            <a:endParaRPr lang="pt-BR" altLang="pt-BR" sz="2000" i="1" dirty="0">
              <a:latin typeface="+mj-lt"/>
            </a:endParaRPr>
          </a:p>
        </p:txBody>
      </p:sp>
      <p:graphicFrame>
        <p:nvGraphicFramePr>
          <p:cNvPr id="11" name="Shape 138"/>
          <p:cNvGraphicFramePr/>
          <p:nvPr>
            <p:extLst>
              <p:ext uri="{D42A27DB-BD31-4B8C-83A1-F6EECF244321}">
                <p14:modId xmlns:p14="http://schemas.microsoft.com/office/powerpoint/2010/main" val="3983537183"/>
              </p:ext>
            </p:extLst>
          </p:nvPr>
        </p:nvGraphicFramePr>
        <p:xfrm>
          <a:off x="1870328" y="1848972"/>
          <a:ext cx="5344877" cy="3203448"/>
        </p:xfrm>
        <a:graphic>
          <a:graphicData uri="http://schemas.openxmlformats.org/drawingml/2006/table">
            <a:tbl>
              <a:tblPr>
                <a:solidFill>
                  <a:srgbClr val="E8ECF4"/>
                </a:solidFill>
              </a:tblPr>
              <a:tblGrid>
                <a:gridCol w="2634899"/>
                <a:gridCol w="877290"/>
                <a:gridCol w="877290"/>
                <a:gridCol w="955398"/>
              </a:tblGrid>
              <a:tr h="205359">
                <a:tc rowSpan="2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b="1" dirty="0" smtClean="0">
                          <a:sym typeface="Times New Roman"/>
                        </a:rPr>
                        <a:t>LOCAL</a:t>
                      </a:r>
                    </a:p>
                  </a:txBody>
                  <a:tcPr marL="95250" marR="95250" marT="47625" marB="47625" anchor="ctr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53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3º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/>
                        <a:t>Escolas e creches</a:t>
                      </a:r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18</a:t>
                      </a: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/>
                        <a:t>Unidades de Saúde</a:t>
                      </a:r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-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/>
                        <a:t>03</a:t>
                      </a: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/>
                        <a:t>Outros públicos</a:t>
                      </a:r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09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07</a:t>
                      </a: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/>
                        <a:t>Filantrópicos</a:t>
                      </a:r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-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02</a:t>
                      </a: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/>
                        <a:t>Residências</a:t>
                      </a:r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/>
                        <a:t>10</a:t>
                      </a: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/>
                        <a:t>Total</a:t>
                      </a:r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49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/>
                        <a:t>40</a:t>
                      </a:r>
                    </a:p>
                  </a:txBody>
                  <a:tcPr marL="95250" marR="95250" marT="47625" marB="47625">
                    <a:lnL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dirty="0" smtClean="0"/>
                        <a:t>42</a:t>
                      </a:r>
                      <a:endParaRPr lang="pt-BR" dirty="0"/>
                    </a:p>
                  </a:txBody>
                  <a:tcPr marL="95250" marR="95250" marT="47625" marB="47625">
                    <a:lnL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5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5121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59396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CaixaDeTexto 5"/>
          <p:cNvSpPr txBox="1">
            <a:spLocks noChangeArrowheads="1"/>
          </p:cNvSpPr>
          <p:nvPr/>
        </p:nvSpPr>
        <p:spPr bwMode="auto">
          <a:xfrm>
            <a:off x="0" y="2313037"/>
            <a:ext cx="9144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6600" i="1" dirty="0">
                <a:latin typeface="Calibri" pitchFamily="34" charset="0"/>
              </a:rPr>
              <a:t>S</a:t>
            </a:r>
            <a:r>
              <a:rPr lang="pt-BR" altLang="pt-BR" sz="4800" i="1" dirty="0">
                <a:latin typeface="Calibri" pitchFamily="34" charset="0"/>
              </a:rPr>
              <a:t>erviço de </a:t>
            </a:r>
            <a:r>
              <a:rPr lang="pt-BR" altLang="pt-BR" sz="6600" i="1" dirty="0">
                <a:latin typeface="Calibri" pitchFamily="34" charset="0"/>
              </a:rPr>
              <a:t>A</a:t>
            </a:r>
            <a:r>
              <a:rPr lang="pt-BR" altLang="pt-BR" sz="4800" i="1" dirty="0">
                <a:latin typeface="Calibri" pitchFamily="34" charset="0"/>
              </a:rPr>
              <a:t>tendimento às </a:t>
            </a:r>
            <a:r>
              <a:rPr lang="pt-BR" altLang="pt-BR" sz="6600" i="1" dirty="0">
                <a:latin typeface="Calibri" pitchFamily="34" charset="0"/>
              </a:rPr>
              <a:t>D</a:t>
            </a:r>
            <a:r>
              <a:rPr lang="pt-BR" altLang="pt-BR" sz="4800" i="1" dirty="0">
                <a:latin typeface="Calibri" pitchFamily="34" charset="0"/>
              </a:rPr>
              <a:t>oenças </a:t>
            </a:r>
            <a:r>
              <a:rPr lang="pt-BR" altLang="pt-BR" sz="6600" i="1" dirty="0">
                <a:latin typeface="Calibri" pitchFamily="34" charset="0"/>
              </a:rPr>
              <a:t>T</a:t>
            </a:r>
            <a:r>
              <a:rPr lang="pt-BR" altLang="pt-BR" sz="4800" i="1" dirty="0">
                <a:latin typeface="Calibri" pitchFamily="34" charset="0"/>
              </a:rPr>
              <a:t>ransmissíveis</a:t>
            </a:r>
          </a:p>
        </p:txBody>
      </p:sp>
      <p:pic>
        <p:nvPicPr>
          <p:cNvPr id="59398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9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59400" name="CaixaDeTexto 5"/>
          <p:cNvSpPr txBox="1">
            <a:spLocks noChangeArrowheads="1"/>
          </p:cNvSpPr>
          <p:nvPr/>
        </p:nvSpPr>
        <p:spPr bwMode="auto">
          <a:xfrm>
            <a:off x="0" y="141605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Vigilância </a:t>
            </a:r>
            <a:r>
              <a:rPr lang="pt-BR" altLang="pt-BR" b="1" i="1" dirty="0" smtClean="0">
                <a:latin typeface="Calibri" pitchFamily="34" charset="0"/>
              </a:rPr>
              <a:t>em </a:t>
            </a:r>
            <a:r>
              <a:rPr lang="pt-BR" altLang="pt-BR" b="1" i="1" dirty="0">
                <a:latin typeface="Calibri" pitchFamily="34" charset="0"/>
              </a:rPr>
              <a:t>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47835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60420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2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i="1" dirty="0"/>
              <a:t>Departamento de Vigilância </a:t>
            </a:r>
            <a:r>
              <a:rPr lang="pt-BR" altLang="pt-BR" sz="2000" b="1" i="1" dirty="0" smtClean="0"/>
              <a:t>em </a:t>
            </a:r>
            <a:r>
              <a:rPr lang="pt-BR" altLang="pt-BR" sz="2000" b="1" i="1" dirty="0"/>
              <a:t>Saúde</a:t>
            </a:r>
          </a:p>
          <a:p>
            <a:pPr algn="ctr"/>
            <a:endParaRPr lang="pt-BR" altLang="pt-BR" sz="2000" b="1" i="1" dirty="0"/>
          </a:p>
          <a:p>
            <a:pPr algn="ctr"/>
            <a:r>
              <a:rPr lang="pt-BR" altLang="pt-BR" sz="2000" b="1" i="1" dirty="0"/>
              <a:t>SADT – Serviço de Atendimento às Doenças Transmissíveis</a:t>
            </a:r>
          </a:p>
        </p:txBody>
      </p:sp>
      <p:sp>
        <p:nvSpPr>
          <p:cNvPr id="604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9" name="Group 34">
            <a:extLst>
              <a:ext uri="{FF2B5EF4-FFF2-40B4-BE49-F238E27FC236}">
                <a16:creationId xmlns="" xmlns:a16="http://schemas.microsoft.com/office/drawing/2014/main" id="{8C587781-ABAA-40B2-8BF1-EBC2E3632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98807"/>
              </p:ext>
            </p:extLst>
          </p:nvPr>
        </p:nvGraphicFramePr>
        <p:xfrm>
          <a:off x="1069280" y="2143125"/>
          <a:ext cx="7146057" cy="3497580"/>
        </p:xfrm>
        <a:graphic>
          <a:graphicData uri="http://schemas.openxmlformats.org/drawingml/2006/table">
            <a:tbl>
              <a:tblPr/>
              <a:tblGrid>
                <a:gridCol w="4042401">
                  <a:extLst>
                    <a:ext uri="{9D8B030D-6E8A-4147-A177-3AD203B41FA5}">
                      <a16:colId xmlns="" xmlns:a16="http://schemas.microsoft.com/office/drawing/2014/main" val="876257769"/>
                    </a:ext>
                  </a:extLst>
                </a:gridCol>
                <a:gridCol w="958450"/>
                <a:gridCol w="1072603">
                  <a:extLst>
                    <a:ext uri="{9D8B030D-6E8A-4147-A177-3AD203B41FA5}">
                      <a16:colId xmlns="" xmlns:a16="http://schemas.microsoft.com/office/drawing/2014/main" val="700936776"/>
                    </a:ext>
                  </a:extLst>
                </a:gridCol>
                <a:gridCol w="1072603"/>
              </a:tblGrid>
              <a:tr h="1857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PROCEDIMENTO / SERVIÇO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QUADRIMESTRE</a:t>
                      </a: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8545672"/>
                  </a:ext>
                </a:extLst>
              </a:tr>
              <a:tr h="1857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1º</a:t>
                      </a: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2º</a:t>
                      </a: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3º</a:t>
                      </a: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Atendimentos médico especializado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1.197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1.229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226428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Atendimentos em psicologia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74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965294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Atendimentos em enfermagem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107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517490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Atendimentos do Serviço Social* aposentou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107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Mês de maio =83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79244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Atendimentos da farmácia (antiretrovirais)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931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1.069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829270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Administração de medicamentos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2215113"/>
                  </a:ext>
                </a:extLst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78346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61444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i="1" dirty="0"/>
              <a:t>Departamento de Vigilância </a:t>
            </a:r>
            <a:r>
              <a:rPr lang="pt-BR" altLang="pt-BR" sz="2000" b="1" i="1" dirty="0" smtClean="0"/>
              <a:t>em </a:t>
            </a:r>
            <a:r>
              <a:rPr lang="pt-BR" altLang="pt-BR" sz="2000" b="1" i="1" dirty="0"/>
              <a:t>Saúde</a:t>
            </a:r>
          </a:p>
          <a:p>
            <a:pPr algn="ctr"/>
            <a:r>
              <a:rPr lang="pt-BR" altLang="pt-BR" sz="2000" b="1" i="1" dirty="0"/>
              <a:t>CTA – Centro de </a:t>
            </a:r>
            <a:r>
              <a:rPr lang="pt-BR" altLang="pt-BR" sz="2000" b="1" i="1" dirty="0" err="1"/>
              <a:t>Testagem</a:t>
            </a:r>
            <a:r>
              <a:rPr lang="pt-BR" altLang="pt-BR" sz="2000" b="1" i="1" dirty="0"/>
              <a:t> e Aconselhamento</a:t>
            </a:r>
          </a:p>
        </p:txBody>
      </p:sp>
      <p:sp>
        <p:nvSpPr>
          <p:cNvPr id="6144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9" name="Group 40">
            <a:extLst>
              <a:ext uri="{FF2B5EF4-FFF2-40B4-BE49-F238E27FC236}">
                <a16:creationId xmlns="" xmlns:a16="http://schemas.microsoft.com/office/drawing/2014/main" id="{A5A8CFCF-740F-4EA2-8E68-FCC93B82E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001012"/>
              </p:ext>
            </p:extLst>
          </p:nvPr>
        </p:nvGraphicFramePr>
        <p:xfrm>
          <a:off x="357189" y="1785938"/>
          <a:ext cx="7858149" cy="4240530"/>
        </p:xfrm>
        <a:graphic>
          <a:graphicData uri="http://schemas.openxmlformats.org/drawingml/2006/table">
            <a:tbl>
              <a:tblPr/>
              <a:tblGrid>
                <a:gridCol w="4714877">
                  <a:extLst>
                    <a:ext uri="{9D8B030D-6E8A-4147-A177-3AD203B41FA5}">
                      <a16:colId xmlns="" xmlns:a16="http://schemas.microsoft.com/office/drawing/2014/main" val="2583478347"/>
                    </a:ext>
                  </a:extLst>
                </a:gridCol>
                <a:gridCol w="1071570"/>
                <a:gridCol w="1000132">
                  <a:extLst>
                    <a:ext uri="{9D8B030D-6E8A-4147-A177-3AD203B41FA5}">
                      <a16:colId xmlns="" xmlns:a16="http://schemas.microsoft.com/office/drawing/2014/main" val="4183837305"/>
                    </a:ext>
                  </a:extLst>
                </a:gridCol>
                <a:gridCol w="1071570"/>
              </a:tblGrid>
              <a:tr h="1857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PROCEDIMENTO / SERVIÇO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QUADRIMETRE</a:t>
                      </a: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2010237"/>
                  </a:ext>
                </a:extLst>
              </a:tr>
              <a:tr h="1857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1º</a:t>
                      </a: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2º</a:t>
                      </a: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3º</a:t>
                      </a:r>
                      <a:endParaRPr lang="pt-BR" b="1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Distribuição de Preservativos em eventos / banners – Masculino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195.408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128.326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267.855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206662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Distribuição de preservativo em eventos – CTA – Feminino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4.923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2.385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439982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Distribuição de preservativos em eventos – Teen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8.352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238963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Testes rápidos HIV + Sífilis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2271834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Pré-testes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502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898916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Pós-testes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340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722612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Atendimento de enfermagem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940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1227037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Atendimento em psicologia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263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3688610"/>
                  </a:ext>
                </a:extLst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28769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65540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1" name="CaixaDeTexto 5"/>
          <p:cNvSpPr txBox="1">
            <a:spLocks noChangeArrowheads="1"/>
          </p:cNvSpPr>
          <p:nvPr/>
        </p:nvSpPr>
        <p:spPr bwMode="auto">
          <a:xfrm>
            <a:off x="0" y="2204864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7200" i="1" dirty="0">
                <a:latin typeface="Calibri" pitchFamily="34" charset="0"/>
              </a:rPr>
              <a:t>S</a:t>
            </a:r>
            <a:r>
              <a:rPr lang="pt-BR" altLang="pt-BR" sz="4800" i="1" dirty="0">
                <a:latin typeface="Calibri" pitchFamily="34" charset="0"/>
              </a:rPr>
              <a:t>erviço de </a:t>
            </a:r>
            <a:r>
              <a:rPr lang="pt-BR" altLang="pt-BR" sz="7200" i="1" dirty="0">
                <a:latin typeface="Calibri" pitchFamily="34" charset="0"/>
              </a:rPr>
              <a:t>R</a:t>
            </a:r>
            <a:r>
              <a:rPr lang="pt-BR" altLang="pt-BR" sz="4800" i="1" dirty="0">
                <a:latin typeface="Calibri" pitchFamily="34" charset="0"/>
              </a:rPr>
              <a:t>eferência em </a:t>
            </a:r>
            <a:r>
              <a:rPr lang="pt-BR" altLang="pt-BR" sz="7200" i="1" dirty="0">
                <a:latin typeface="Calibri" pitchFamily="34" charset="0"/>
              </a:rPr>
              <a:t>S</a:t>
            </a:r>
            <a:r>
              <a:rPr lang="pt-BR" altLang="pt-BR" sz="4800" i="1" dirty="0">
                <a:latin typeface="Calibri" pitchFamily="34" charset="0"/>
              </a:rPr>
              <a:t>aúde do </a:t>
            </a:r>
            <a:r>
              <a:rPr lang="pt-BR" altLang="pt-BR" sz="7200" i="1" dirty="0">
                <a:latin typeface="Calibri" pitchFamily="34" charset="0"/>
              </a:rPr>
              <a:t>T</a:t>
            </a:r>
            <a:r>
              <a:rPr lang="pt-BR" altLang="pt-BR" sz="4800" i="1" dirty="0">
                <a:latin typeface="Calibri" pitchFamily="34" charset="0"/>
              </a:rPr>
              <a:t>rabalhador</a:t>
            </a:r>
          </a:p>
        </p:txBody>
      </p:sp>
      <p:pic>
        <p:nvPicPr>
          <p:cNvPr id="65542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65544" name="CaixaDeTexto 5"/>
          <p:cNvSpPr txBox="1">
            <a:spLocks noChangeArrowheads="1"/>
          </p:cNvSpPr>
          <p:nvPr/>
        </p:nvSpPr>
        <p:spPr bwMode="auto">
          <a:xfrm>
            <a:off x="0" y="141605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Vigilância </a:t>
            </a:r>
            <a:r>
              <a:rPr lang="pt-BR" altLang="pt-BR" b="1" i="1" dirty="0" smtClean="0">
                <a:latin typeface="Calibri" pitchFamily="34" charset="0"/>
              </a:rPr>
              <a:t>em </a:t>
            </a:r>
            <a:r>
              <a:rPr lang="pt-BR" altLang="pt-BR" b="1" i="1" dirty="0">
                <a:latin typeface="Calibri" pitchFamily="34" charset="0"/>
              </a:rPr>
              <a:t>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59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357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5124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CaixaDeTexto 5"/>
          <p:cNvSpPr txBox="1">
            <a:spLocks noChangeArrowheads="1"/>
          </p:cNvSpPr>
          <p:nvPr/>
        </p:nvSpPr>
        <p:spPr bwMode="auto">
          <a:xfrm>
            <a:off x="0" y="1412776"/>
            <a:ext cx="91440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300"/>
              </a:spcBef>
              <a:buFont typeface="Wingdings" pitchFamily="2" charset="2"/>
              <a:buChar char="Ø"/>
            </a:pPr>
            <a:endParaRPr lang="pt-BR" altLang="pt-BR" sz="2000" dirty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sz="2000" dirty="0">
                <a:latin typeface="Calibri" pitchFamily="34" charset="0"/>
              </a:rPr>
              <a:t> </a:t>
            </a:r>
            <a:r>
              <a:rPr lang="pt-BR" altLang="pt-BR" dirty="0">
                <a:latin typeface="Calibri" pitchFamily="34" charset="0"/>
              </a:rPr>
              <a:t>Programa Saúde do Trabalhador (CEREST)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Mulheres de Peito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Academia da Saúde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Melhoria e Acesso da Atenção Básica (PMAQ)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Programa Mais Médicos para o Brasil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Saúde da Mulher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dirty="0">
                <a:latin typeface="Calibri" pitchFamily="34" charset="0"/>
              </a:rPr>
              <a:t> Programa de Saúde do </a:t>
            </a:r>
            <a:r>
              <a:rPr lang="pt-BR" altLang="pt-BR" dirty="0" smtClean="0">
                <a:latin typeface="Calibri" pitchFamily="34" charset="0"/>
              </a:rPr>
              <a:t>Homem</a:t>
            </a:r>
          </a:p>
          <a:p>
            <a:pPr>
              <a:lnSpc>
                <a:spcPct val="150000"/>
              </a:lnSpc>
              <a:spcBef>
                <a:spcPts val="300"/>
              </a:spcBef>
            </a:pPr>
            <a:endParaRPr lang="pt-BR" sz="3600" dirty="0">
              <a:latin typeface="Calibri" pitchFamily="34" charset="0"/>
            </a:endParaRPr>
          </a:p>
        </p:txBody>
      </p:sp>
      <p:pic>
        <p:nvPicPr>
          <p:cNvPr id="5126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dirty="0">
                <a:latin typeface="Calibri" pitchFamily="34" charset="0"/>
              </a:rPr>
              <a:t>Programas e Estratégias </a:t>
            </a:r>
          </a:p>
          <a:p>
            <a:pPr algn="ctr"/>
            <a:r>
              <a:rPr lang="pt-BR" altLang="pt-BR" sz="2400" dirty="0">
                <a:latin typeface="Calibri" pitchFamily="34" charset="0"/>
              </a:rPr>
              <a:t>da Secretaria Municipal de Saúde:</a:t>
            </a:r>
          </a:p>
        </p:txBody>
      </p:sp>
      <p:sp>
        <p:nvSpPr>
          <p:cNvPr id="5128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66564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5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6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i="1" dirty="0"/>
              <a:t>Departamento de Vigilância </a:t>
            </a:r>
            <a:r>
              <a:rPr lang="pt-BR" altLang="pt-BR" sz="2000" b="1" i="1" dirty="0" smtClean="0"/>
              <a:t>em </a:t>
            </a:r>
            <a:r>
              <a:rPr lang="pt-BR" altLang="pt-BR" sz="2000" b="1" i="1" dirty="0"/>
              <a:t>Saúde</a:t>
            </a:r>
          </a:p>
          <a:p>
            <a:pPr algn="ctr"/>
            <a:endParaRPr lang="pt-BR" altLang="pt-BR" sz="2000" b="1" i="1" dirty="0"/>
          </a:p>
          <a:p>
            <a:pPr algn="ctr"/>
            <a:r>
              <a:rPr lang="pt-BR" altLang="pt-BR" sz="2000" b="1" i="1" dirty="0"/>
              <a:t>CEREST – Serviço de Referência em Saúde do Trabalhador</a:t>
            </a:r>
          </a:p>
        </p:txBody>
      </p:sp>
      <p:sp>
        <p:nvSpPr>
          <p:cNvPr id="6656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="" xmlns:a16="http://schemas.microsoft.com/office/drawing/2014/main" id="{5EC0483B-85DB-4EBC-BA1B-5C53B3307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218066"/>
              </p:ext>
            </p:extLst>
          </p:nvPr>
        </p:nvGraphicFramePr>
        <p:xfrm>
          <a:off x="971600" y="2132856"/>
          <a:ext cx="7412558" cy="258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/>
                <a:gridCol w="1008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8112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PROCEDIMENTO</a:t>
                      </a:r>
                      <a:r>
                        <a:rPr lang="pt-BR" baseline="0" dirty="0">
                          <a:solidFill>
                            <a:schemeClr val="tx1"/>
                          </a:solidFill>
                        </a:rPr>
                        <a:t> / SERVIÇO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Medicina do trabalho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73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Psicologia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122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106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184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>
                          <a:solidFill>
                            <a:schemeClr val="tx1"/>
                          </a:solidFill>
                        </a:rPr>
                        <a:t>Fonoaudiologia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50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Acidente de trabalho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81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Vistorias realizadas em ambiente de trabalho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62</a:t>
                      </a:r>
                      <a:endParaRPr lang="pt-B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8068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67588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2852936"/>
            <a:ext cx="9144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6600" b="1" i="1" dirty="0">
                <a:latin typeface="+mj-lt"/>
              </a:rPr>
              <a:t>S</a:t>
            </a:r>
            <a:r>
              <a:rPr lang="pt-BR" altLang="pt-BR" sz="4800" i="1" dirty="0">
                <a:latin typeface="+mj-lt"/>
              </a:rPr>
              <a:t>erviço de </a:t>
            </a:r>
            <a:r>
              <a:rPr lang="pt-BR" altLang="pt-BR" sz="6600" b="1" i="1" dirty="0">
                <a:latin typeface="+mj-lt"/>
              </a:rPr>
              <a:t>V</a:t>
            </a:r>
            <a:r>
              <a:rPr lang="pt-BR" altLang="pt-BR" sz="4800" i="1" dirty="0">
                <a:latin typeface="+mj-lt"/>
              </a:rPr>
              <a:t>igilância </a:t>
            </a:r>
            <a:r>
              <a:rPr lang="pt-BR" altLang="pt-BR" sz="6600" b="1" i="1" dirty="0">
                <a:latin typeface="+mj-lt"/>
              </a:rPr>
              <a:t>S</a:t>
            </a:r>
            <a:r>
              <a:rPr lang="pt-BR" altLang="pt-BR" sz="4800" i="1" dirty="0">
                <a:latin typeface="+mj-lt"/>
              </a:rPr>
              <a:t>anitária</a:t>
            </a:r>
          </a:p>
        </p:txBody>
      </p:sp>
      <p:pic>
        <p:nvPicPr>
          <p:cNvPr id="67590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67592" name="CaixaDeTexto 5"/>
          <p:cNvSpPr txBox="1">
            <a:spLocks noChangeArrowheads="1"/>
          </p:cNvSpPr>
          <p:nvPr/>
        </p:nvSpPr>
        <p:spPr bwMode="auto">
          <a:xfrm>
            <a:off x="0" y="141605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Vigilância </a:t>
            </a:r>
            <a:r>
              <a:rPr lang="pt-BR" altLang="pt-BR" b="1" i="1" dirty="0" smtClean="0">
                <a:latin typeface="Calibri" pitchFamily="34" charset="0"/>
              </a:rPr>
              <a:t>em </a:t>
            </a:r>
            <a:r>
              <a:rPr lang="pt-BR" altLang="pt-BR" b="1" i="1" dirty="0">
                <a:latin typeface="Calibri" pitchFamily="34" charset="0"/>
              </a:rPr>
              <a:t>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45877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68612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3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4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i="1" dirty="0"/>
              <a:t>Departamento de Vigilância </a:t>
            </a:r>
            <a:r>
              <a:rPr lang="pt-BR" altLang="pt-BR" sz="2000" b="1" i="1" dirty="0" smtClean="0"/>
              <a:t>em </a:t>
            </a:r>
            <a:r>
              <a:rPr lang="pt-BR" altLang="pt-BR" sz="2000" b="1" i="1" dirty="0"/>
              <a:t>Saúde</a:t>
            </a:r>
          </a:p>
          <a:p>
            <a:pPr algn="ctr"/>
            <a:r>
              <a:rPr lang="pt-BR" altLang="pt-BR" sz="2000" b="1" i="1" dirty="0"/>
              <a:t>Serviço de Vigilância Sanitária</a:t>
            </a:r>
          </a:p>
        </p:txBody>
      </p:sp>
      <p:sp>
        <p:nvSpPr>
          <p:cNvPr id="68615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="" xmlns:a16="http://schemas.microsoft.com/office/drawing/2014/main" id="{82B8BF5F-2F28-4AEA-AFC2-C9C2F9CC5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785385"/>
              </p:ext>
            </p:extLst>
          </p:nvPr>
        </p:nvGraphicFramePr>
        <p:xfrm>
          <a:off x="611560" y="1693863"/>
          <a:ext cx="7246588" cy="4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72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206"/>
                <a:gridCol w="7652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5818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PROCEDIMENTOS</a:t>
                      </a:r>
                      <a:r>
                        <a:rPr lang="pt-BR" baseline="0" dirty="0">
                          <a:solidFill>
                            <a:schemeClr val="tx1"/>
                          </a:solidFill>
                        </a:rPr>
                        <a:t> / SERVIÇOS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3º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Fiscalização no</a:t>
                      </a:r>
                      <a:r>
                        <a:rPr lang="pt-BR" baseline="0" dirty="0">
                          <a:solidFill>
                            <a:schemeClr val="tx1"/>
                          </a:solidFill>
                        </a:rPr>
                        <a:t> comércio de alimentos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Fiscalização nos serviços de saúde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Atendimento</a:t>
                      </a:r>
                      <a:r>
                        <a:rPr lang="pt-BR" baseline="0" dirty="0">
                          <a:solidFill>
                            <a:schemeClr val="tx1"/>
                          </a:solidFill>
                        </a:rPr>
                        <a:t> de denúncias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Fiscalização / outros tipos de estabelecimentos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Número de autuações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Número de interdições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Número de multas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Número de coletas de amostras</a:t>
                      </a:r>
                      <a:r>
                        <a:rPr lang="pt-BR" baseline="0" dirty="0">
                          <a:solidFill>
                            <a:schemeClr val="tx1"/>
                          </a:solidFill>
                        </a:rPr>
                        <a:t> para análise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Capacitação alimentos – Participantes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511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222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6082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69636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2272903"/>
            <a:ext cx="91440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7200" b="1" i="1" dirty="0">
                <a:latin typeface="+mj-lt"/>
              </a:rPr>
              <a:t>S</a:t>
            </a:r>
            <a:r>
              <a:rPr lang="pt-BR" altLang="pt-BR" sz="4800" i="1" dirty="0">
                <a:latin typeface="+mj-lt"/>
              </a:rPr>
              <a:t>erviço</a:t>
            </a:r>
            <a:r>
              <a:rPr lang="pt-BR" altLang="pt-BR" sz="7200" b="1" i="1" dirty="0">
                <a:latin typeface="+mj-lt"/>
              </a:rPr>
              <a:t> </a:t>
            </a:r>
            <a:r>
              <a:rPr lang="pt-BR" altLang="pt-BR" sz="4800" i="1" dirty="0">
                <a:latin typeface="+mj-lt"/>
              </a:rPr>
              <a:t>de </a:t>
            </a:r>
            <a:r>
              <a:rPr lang="pt-BR" altLang="pt-BR" sz="7200" b="1" i="1" dirty="0">
                <a:latin typeface="+mj-lt"/>
              </a:rPr>
              <a:t>V</a:t>
            </a:r>
            <a:r>
              <a:rPr lang="pt-BR" altLang="pt-BR" sz="4800" i="1" dirty="0">
                <a:latin typeface="+mj-lt"/>
              </a:rPr>
              <a:t>igilância </a:t>
            </a:r>
            <a:r>
              <a:rPr lang="pt-BR" altLang="pt-BR" sz="7200" b="1" i="1" dirty="0">
                <a:latin typeface="+mj-lt"/>
              </a:rPr>
              <a:t>E</a:t>
            </a:r>
            <a:r>
              <a:rPr lang="pt-BR" altLang="pt-BR" sz="4800" i="1" dirty="0">
                <a:latin typeface="+mj-lt"/>
              </a:rPr>
              <a:t>pidemiológica</a:t>
            </a:r>
          </a:p>
        </p:txBody>
      </p:sp>
      <p:pic>
        <p:nvPicPr>
          <p:cNvPr id="69638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9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69640" name="CaixaDeTexto 5"/>
          <p:cNvSpPr txBox="1">
            <a:spLocks noChangeArrowheads="1"/>
          </p:cNvSpPr>
          <p:nvPr/>
        </p:nvSpPr>
        <p:spPr bwMode="auto">
          <a:xfrm>
            <a:off x="0" y="141605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Vigilância </a:t>
            </a:r>
            <a:r>
              <a:rPr lang="pt-BR" altLang="pt-BR" b="1" i="1" dirty="0" smtClean="0">
                <a:latin typeface="Calibri" pitchFamily="34" charset="0"/>
              </a:rPr>
              <a:t>em </a:t>
            </a:r>
            <a:r>
              <a:rPr lang="pt-BR" altLang="pt-BR" b="1" i="1" dirty="0">
                <a:latin typeface="Calibri" pitchFamily="34" charset="0"/>
              </a:rPr>
              <a:t>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3845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70660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1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2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i="1" dirty="0"/>
              <a:t>Departamento de Vigilância </a:t>
            </a:r>
            <a:r>
              <a:rPr lang="pt-BR" altLang="pt-BR" sz="2000" b="1" i="1" dirty="0" smtClean="0"/>
              <a:t>em </a:t>
            </a:r>
            <a:r>
              <a:rPr lang="pt-BR" altLang="pt-BR" sz="2000" b="1" i="1" dirty="0"/>
              <a:t>Saúde</a:t>
            </a:r>
          </a:p>
          <a:p>
            <a:pPr algn="ctr"/>
            <a:r>
              <a:rPr lang="pt-BR" altLang="pt-BR" sz="2000" b="1" i="1" dirty="0"/>
              <a:t>Serviço de Vigilância Epidemiológica</a:t>
            </a:r>
          </a:p>
        </p:txBody>
      </p:sp>
      <p:sp>
        <p:nvSpPr>
          <p:cNvPr id="7066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70664" name="CaixaDeTexto 2"/>
          <p:cNvSpPr txBox="1">
            <a:spLocks noChangeArrowheads="1"/>
          </p:cNvSpPr>
          <p:nvPr/>
        </p:nvSpPr>
        <p:spPr bwMode="auto">
          <a:xfrm>
            <a:off x="714348" y="4286256"/>
            <a:ext cx="172878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1100" b="1" dirty="0"/>
              <a:t>FONTE: SINANET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="" xmlns:a16="http://schemas.microsoft.com/office/drawing/2014/main" id="{440A55CB-A5BD-433B-AA49-234033280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962351"/>
              </p:ext>
            </p:extLst>
          </p:nvPr>
        </p:nvGraphicFramePr>
        <p:xfrm>
          <a:off x="1500166" y="2786058"/>
          <a:ext cx="6470594" cy="1285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2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8606"/>
                <a:gridCol w="881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90478"/>
              </a:tblGrid>
              <a:tr h="457180">
                <a:tc rowSpan="2">
                  <a:txBody>
                    <a:bodyPr/>
                    <a:lstStyle/>
                    <a:p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AÇÕES DE NÚCLEO DE INFORMAÇÕES EM SAÚDE - NIS</a:t>
                      </a:r>
                    </a:p>
                  </a:txBody>
                  <a:tcPr marL="91439" marR="91439" marT="45700" marB="457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0" marB="457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0" marB="45700"/>
                </a:tc>
                <a:tc hMerge="1">
                  <a:txBody>
                    <a:bodyPr/>
                    <a:lstStyle/>
                    <a:p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0" marB="457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18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0" marB="457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0" marB="457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3º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0" marB="457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682">
                <a:tc>
                  <a:txBody>
                    <a:bodyPr/>
                    <a:lstStyle/>
                    <a:p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Número</a:t>
                      </a:r>
                      <a:r>
                        <a:rPr lang="pt-BR" sz="1800" baseline="0" dirty="0">
                          <a:solidFill>
                            <a:schemeClr val="tx1"/>
                          </a:solidFill>
                        </a:rPr>
                        <a:t> de agravos notificados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1.735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1.296</a:t>
                      </a:r>
                    </a:p>
                  </a:txBody>
                  <a:tcPr marL="91439" marR="91439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2.489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0" marB="4570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6490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71684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85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6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i="1" dirty="0"/>
              <a:t>Departamento de Vigilância </a:t>
            </a:r>
            <a:r>
              <a:rPr lang="pt-BR" altLang="pt-BR" sz="2000" b="1" i="1" dirty="0" smtClean="0"/>
              <a:t>em </a:t>
            </a:r>
            <a:r>
              <a:rPr lang="pt-BR" altLang="pt-BR" sz="2000" b="1" i="1" dirty="0"/>
              <a:t>Saúde</a:t>
            </a:r>
          </a:p>
          <a:p>
            <a:pPr algn="ctr"/>
            <a:r>
              <a:rPr lang="pt-BR" altLang="pt-BR" sz="2000" b="1" i="1" dirty="0"/>
              <a:t>Serviço de Vigilância Epidemiológica</a:t>
            </a:r>
          </a:p>
        </p:txBody>
      </p:sp>
      <p:sp>
        <p:nvSpPr>
          <p:cNvPr id="7168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71688" name="CaixaDeTexto 2"/>
          <p:cNvSpPr txBox="1">
            <a:spLocks noChangeArrowheads="1"/>
          </p:cNvSpPr>
          <p:nvPr/>
        </p:nvSpPr>
        <p:spPr bwMode="auto">
          <a:xfrm>
            <a:off x="357188" y="4420468"/>
            <a:ext cx="19939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100" b="1" dirty="0"/>
              <a:t>Fonte: Div. Epidemiológica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="" xmlns:a16="http://schemas.microsoft.com/office/drawing/2014/main" id="{92B1BD84-1EDC-4BBE-82A5-1C3A688E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58009"/>
              </p:ext>
            </p:extLst>
          </p:nvPr>
        </p:nvGraphicFramePr>
        <p:xfrm>
          <a:off x="357188" y="2087190"/>
          <a:ext cx="7858150" cy="219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8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0132"/>
                <a:gridCol w="10715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1570"/>
              </a:tblGrid>
              <a:tr h="457214">
                <a:tc rowSpan="2"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AÇÕES DO PROGRAMA</a:t>
                      </a:r>
                      <a:r>
                        <a:rPr lang="pt-BR" sz="1600" baseline="0" dirty="0">
                          <a:solidFill>
                            <a:schemeClr val="tx1"/>
                          </a:solidFill>
                        </a:rPr>
                        <a:t> MUNICIPAL DE COMBATE À TUBERCULOSE - PMCT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/>
                </a:tc>
                <a:tc hMerge="1"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3º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40281">
                <a:tc>
                  <a:txBody>
                    <a:bodyPr/>
                    <a:lstStyle/>
                    <a:p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DOTS</a:t>
                      </a:r>
                      <a:r>
                        <a:rPr lang="pt-BR" sz="1800" baseline="0" dirty="0">
                          <a:solidFill>
                            <a:schemeClr val="tx1"/>
                          </a:solidFill>
                        </a:rPr>
                        <a:t> – Tratamento diretamente observado (profissionais de saúde observando o paciente tomar o remédio)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3.625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3.265</a:t>
                      </a:r>
                    </a:p>
                  </a:txBody>
                  <a:tcPr marL="91439" marR="91439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3.276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956">
                <a:tc>
                  <a:txBody>
                    <a:bodyPr/>
                    <a:lstStyle/>
                    <a:p>
                      <a:r>
                        <a:rPr lang="pt-BR" sz="1800" dirty="0" err="1">
                          <a:solidFill>
                            <a:schemeClr val="tx1"/>
                          </a:solidFill>
                        </a:rPr>
                        <a:t>Baciloscopia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 de escarro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608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614</a:t>
                      </a:r>
                    </a:p>
                  </a:txBody>
                  <a:tcPr marL="91439" marR="91439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571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4951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72708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9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0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i="1" dirty="0"/>
              <a:t>Departamento de Vigilância </a:t>
            </a:r>
            <a:r>
              <a:rPr lang="pt-BR" altLang="pt-BR" sz="2000" b="1" i="1" dirty="0" smtClean="0"/>
              <a:t>em </a:t>
            </a:r>
            <a:r>
              <a:rPr lang="pt-BR" altLang="pt-BR" sz="2000" b="1" i="1" dirty="0"/>
              <a:t>Saúde</a:t>
            </a:r>
          </a:p>
          <a:p>
            <a:pPr algn="ctr"/>
            <a:r>
              <a:rPr lang="pt-BR" altLang="pt-BR" sz="2000" b="1" i="1" dirty="0"/>
              <a:t>Serviço de Vigilância Epidemiológica</a:t>
            </a:r>
          </a:p>
        </p:txBody>
      </p:sp>
      <p:sp>
        <p:nvSpPr>
          <p:cNvPr id="7271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72753" name="CaixaDeTexto 2"/>
          <p:cNvSpPr txBox="1">
            <a:spLocks noChangeArrowheads="1"/>
          </p:cNvSpPr>
          <p:nvPr/>
        </p:nvSpPr>
        <p:spPr bwMode="auto">
          <a:xfrm>
            <a:off x="1357290" y="6596063"/>
            <a:ext cx="17653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/>
              <a:t>Fonte API-PNI Cubatão 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="" xmlns:a16="http://schemas.microsoft.com/office/drawing/2014/main" id="{CE5DF584-F87A-439D-A685-161FA65EE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395285"/>
              </p:ext>
            </p:extLst>
          </p:nvPr>
        </p:nvGraphicFramePr>
        <p:xfrm>
          <a:off x="928662" y="1643050"/>
          <a:ext cx="7858180" cy="4335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4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2683"/>
                <a:gridCol w="11815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2434"/>
              </a:tblGrid>
              <a:tr h="488073">
                <a:tc rowSpan="2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AÇÕES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</a:rPr>
                        <a:t> DO PROGRAMA MUNICIPAL DE IMUNIZAÇÃO - PMI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TOTAL DE DOSES APLICADAS </a:t>
                      </a:r>
                    </a:p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469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3º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7102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BCG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104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Hepatite B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3.318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2.347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1.121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r>
                        <a:rPr lang="pt-BR" sz="1400" dirty="0" err="1">
                          <a:solidFill>
                            <a:schemeClr val="tx1"/>
                          </a:solidFill>
                        </a:rPr>
                        <a:t>Rotavírus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969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878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706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Pneumocócica 10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</a:rPr>
                        <a:t> Valente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1.516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1.290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766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Meningocócica Conjugada C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1.964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1.532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1.152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VIP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2.396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2.035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1.590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Penta (DTP –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</a:rPr>
                        <a:t> HB/</a:t>
                      </a:r>
                      <a:r>
                        <a:rPr lang="pt-BR" sz="1400" baseline="0" dirty="0" err="1">
                          <a:solidFill>
                            <a:schemeClr val="tx1"/>
                          </a:solidFill>
                        </a:rPr>
                        <a:t>Hib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1.445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1.263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1.094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1957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SCR (contra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</a:rPr>
                        <a:t> Sarampo, caxumba e rubéola)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2.490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1.143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746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71957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Dupla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adulto (contra difteria e tétano)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3.575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2.709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1.125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Febre amarela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2.375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684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76824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73732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3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4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i="1" dirty="0"/>
              <a:t>Departamento de Vigilância </a:t>
            </a:r>
            <a:r>
              <a:rPr lang="pt-BR" altLang="pt-BR" sz="2000" b="1" i="1" dirty="0" smtClean="0"/>
              <a:t>em </a:t>
            </a:r>
            <a:r>
              <a:rPr lang="pt-BR" altLang="pt-BR" sz="2000" b="1" i="1" dirty="0"/>
              <a:t>Saúde</a:t>
            </a:r>
          </a:p>
          <a:p>
            <a:pPr algn="ctr"/>
            <a:r>
              <a:rPr lang="pt-BR" altLang="pt-BR" sz="2000" b="1" i="1" dirty="0"/>
              <a:t>Serviço de Vigilância Epidemiológica</a:t>
            </a:r>
          </a:p>
        </p:txBody>
      </p:sp>
      <p:sp>
        <p:nvSpPr>
          <p:cNvPr id="73735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73756" name="CaixaDeTexto 2"/>
          <p:cNvSpPr txBox="1">
            <a:spLocks noChangeArrowheads="1"/>
          </p:cNvSpPr>
          <p:nvPr/>
        </p:nvSpPr>
        <p:spPr bwMode="auto">
          <a:xfrm>
            <a:off x="790476" y="5615334"/>
            <a:ext cx="17653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/>
              <a:t>Fonte API-PNI Cubatão 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="" xmlns:a16="http://schemas.microsoft.com/office/drawing/2014/main" id="{5713C32C-DE10-456B-8FB8-AC755A768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340481"/>
              </p:ext>
            </p:extLst>
          </p:nvPr>
        </p:nvGraphicFramePr>
        <p:xfrm>
          <a:off x="714347" y="1928802"/>
          <a:ext cx="7786742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66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2684"/>
                <a:gridCol w="12144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3007"/>
              </a:tblGrid>
              <a:tr h="1111366"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</a:rPr>
                        <a:t>AÇÕES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</a:rPr>
                        <a:t> DO PROGRAMA MUNICIPAL DE IMUNIZAÇÃO </a:t>
                      </a:r>
                      <a:r>
                        <a:rPr lang="pt-BR" sz="1600" b="1" baseline="0" dirty="0" smtClean="0">
                          <a:solidFill>
                            <a:schemeClr val="tx1"/>
                          </a:solidFill>
                        </a:rPr>
                        <a:t>– PMI1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5" marB="45735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</a:rPr>
                        <a:t>TOTAL DE DOSES APLICADAS </a:t>
                      </a:r>
                    </a:p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lang="pt-BR" sz="1600" b="1" baseline="0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5" marB="45735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5" marB="45735"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5" marB="45735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3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5" marB="45735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5" marB="45735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3º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5" marB="45735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2912">
                <a:tc>
                  <a:txBody>
                    <a:bodyPr/>
                    <a:lstStyle/>
                    <a:p>
                      <a:r>
                        <a:rPr lang="pt-BR" sz="1600" dirty="0" err="1">
                          <a:solidFill>
                            <a:schemeClr val="tx1"/>
                          </a:solidFill>
                        </a:rPr>
                        <a:t>Anti-rábica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 (raiva)</a:t>
                      </a:r>
                    </a:p>
                  </a:txBody>
                  <a:tcPr marL="91439" marR="91439"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171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212</a:t>
                      </a:r>
                    </a:p>
                  </a:txBody>
                  <a:tcPr marL="91439" marR="91439" marT="45735" marB="4573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2912"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Influenza (gripe)</a:t>
                      </a:r>
                    </a:p>
                  </a:txBody>
                  <a:tcPr marL="91439" marR="91439"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587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774</a:t>
                      </a:r>
                    </a:p>
                  </a:txBody>
                  <a:tcPr marL="91439" marR="91439" marT="45735" marB="4573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effectLst/>
                          <a:latin typeface="+mn-lt"/>
                        </a:rPr>
                        <a:t>562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2912"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Hepatite</a:t>
                      </a:r>
                      <a:r>
                        <a:rPr lang="pt-BR" sz="1600" baseline="0" dirty="0">
                          <a:solidFill>
                            <a:schemeClr val="tx1"/>
                          </a:solidFill>
                        </a:rPr>
                        <a:t> A pediátrica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590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485</a:t>
                      </a:r>
                    </a:p>
                  </a:txBody>
                  <a:tcPr marL="91439" marR="91439" marT="45735" marB="4573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2912"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Tríplice</a:t>
                      </a:r>
                      <a:r>
                        <a:rPr lang="pt-BR" sz="1600" baseline="0" dirty="0">
                          <a:solidFill>
                            <a:schemeClr val="tx1"/>
                          </a:solidFill>
                        </a:rPr>
                        <a:t> Bacteriana (DTP)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896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748</a:t>
                      </a:r>
                    </a:p>
                  </a:txBody>
                  <a:tcPr marL="91439" marR="91439" marT="45735" marB="4573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>
                          <a:effectLst/>
                          <a:latin typeface="+mn-lt"/>
                        </a:rPr>
                        <a:t>442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78377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74756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7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i="1" dirty="0"/>
              <a:t>Departamento de Vigilância </a:t>
            </a:r>
            <a:r>
              <a:rPr lang="pt-BR" altLang="pt-BR" sz="2000" b="1" i="1" dirty="0" smtClean="0"/>
              <a:t>em </a:t>
            </a:r>
            <a:r>
              <a:rPr lang="pt-BR" altLang="pt-BR" sz="2000" b="1" i="1" dirty="0"/>
              <a:t>Saúde</a:t>
            </a:r>
          </a:p>
          <a:p>
            <a:pPr algn="ctr"/>
            <a:r>
              <a:rPr lang="pt-BR" altLang="pt-BR" sz="2000" b="1" i="1" dirty="0"/>
              <a:t>Serviço de Vigilância Epidemiológica</a:t>
            </a:r>
          </a:p>
        </p:txBody>
      </p:sp>
      <p:sp>
        <p:nvSpPr>
          <p:cNvPr id="74759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74780" name="CaixaDeTexto 2"/>
          <p:cNvSpPr txBox="1">
            <a:spLocks noChangeArrowheads="1"/>
          </p:cNvSpPr>
          <p:nvPr/>
        </p:nvSpPr>
        <p:spPr bwMode="auto">
          <a:xfrm>
            <a:off x="428625" y="4463207"/>
            <a:ext cx="17653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100" b="1" dirty="0"/>
              <a:t>Fonte API-PNI Cubatão 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="" xmlns:a16="http://schemas.microsoft.com/office/drawing/2014/main" id="{57DBAC6A-1F53-46AC-AE28-3004F4FC5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467851"/>
              </p:ext>
            </p:extLst>
          </p:nvPr>
        </p:nvGraphicFramePr>
        <p:xfrm>
          <a:off x="395536" y="2143117"/>
          <a:ext cx="8105555" cy="3000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68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29573"/>
                <a:gridCol w="11295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9551"/>
              </a:tblGrid>
              <a:tr h="987869"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IMUNOBIOLÓGICOS ESPECIAIS</a:t>
                      </a:r>
                    </a:p>
                  </a:txBody>
                  <a:tcPr marL="91439" marR="91439" marT="45726" marB="45726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TOTAL DE DOSES APLICADAS NO 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6" marB="45726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6" marB="45726"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6" marB="45726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4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1º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6" marB="45726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6" marB="45726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3º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6" marB="45726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2513"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Tríplice</a:t>
                      </a:r>
                      <a:r>
                        <a:rPr lang="pt-BR" sz="1600" baseline="0" dirty="0">
                          <a:solidFill>
                            <a:schemeClr val="tx1"/>
                          </a:solidFill>
                        </a:rPr>
                        <a:t> bacteriana acelular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577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316</a:t>
                      </a: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2513"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Pneumocócica 23 Valente</a:t>
                      </a: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159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2513"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Contra Varicela Zoster</a:t>
                      </a: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525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effectLst/>
                          <a:latin typeface="+mn-lt"/>
                        </a:rPr>
                        <a:t>245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2513"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HPV </a:t>
                      </a:r>
                      <a:r>
                        <a:rPr lang="pt-BR" sz="1600" dirty="0" err="1">
                          <a:solidFill>
                            <a:schemeClr val="tx1"/>
                          </a:solidFill>
                        </a:rPr>
                        <a:t>quadrivalente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 - feminino</a:t>
                      </a: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931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821</a:t>
                      </a: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effectLst/>
                          <a:latin typeface="+mn-lt"/>
                        </a:rPr>
                        <a:t>453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264691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7578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2643188"/>
            <a:ext cx="914400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i="1" dirty="0">
                <a:latin typeface="+mj-lt"/>
                <a:cs typeface="+mn-cs"/>
              </a:rPr>
              <a:t>O</a:t>
            </a:r>
            <a:r>
              <a:rPr lang="pt-BR" sz="4800" i="1" dirty="0">
                <a:latin typeface="+mj-lt"/>
                <a:cs typeface="+mn-cs"/>
              </a:rPr>
              <a:t>uvidoria</a:t>
            </a:r>
            <a:r>
              <a:rPr lang="pt-BR" sz="4800" b="1" i="1" dirty="0">
                <a:latin typeface="+mj-lt"/>
                <a:cs typeface="+mn-cs"/>
              </a:rPr>
              <a:t> P</a:t>
            </a:r>
            <a:r>
              <a:rPr lang="pt-BR" sz="4800" i="1" dirty="0">
                <a:latin typeface="+mj-lt"/>
                <a:cs typeface="+mn-cs"/>
              </a:rPr>
              <a:t>ública</a:t>
            </a:r>
            <a:r>
              <a:rPr lang="pt-BR" sz="4800" b="1" i="1" dirty="0">
                <a:latin typeface="+mj-lt"/>
                <a:cs typeface="+mn-cs"/>
              </a:rPr>
              <a:t> M</a:t>
            </a:r>
            <a:r>
              <a:rPr lang="pt-BR" sz="4800" i="1" dirty="0">
                <a:latin typeface="+mj-lt"/>
                <a:cs typeface="+mn-cs"/>
              </a:rPr>
              <a:t>unicipal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i="1" dirty="0">
                <a:latin typeface="+mj-lt"/>
                <a:cs typeface="+mn-cs"/>
              </a:rPr>
              <a:t>da </a:t>
            </a:r>
            <a:r>
              <a:rPr lang="pt-BR" sz="4800" b="1" i="1" dirty="0">
                <a:latin typeface="+mj-lt"/>
                <a:cs typeface="+mn-cs"/>
              </a:rPr>
              <a:t>S</a:t>
            </a:r>
            <a:r>
              <a:rPr lang="pt-BR" sz="4800" i="1" dirty="0">
                <a:latin typeface="+mj-lt"/>
                <a:cs typeface="+mn-cs"/>
              </a:rPr>
              <a:t>aúde</a:t>
            </a:r>
          </a:p>
        </p:txBody>
      </p:sp>
      <p:pic>
        <p:nvPicPr>
          <p:cNvPr id="7578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17488" y="4581128"/>
            <a:ext cx="8712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pt-BR" sz="3200" b="1" dirty="0" smtClean="0">
                <a:latin typeface="+mj-lt"/>
                <a:ea typeface="+mj-ea"/>
                <a:cs typeface="+mj-cs"/>
              </a:rPr>
              <a:t>3º Quadrimestre </a:t>
            </a:r>
            <a:r>
              <a:rPr lang="pt-BR" sz="3200" b="1" dirty="0">
                <a:latin typeface="+mj-lt"/>
                <a:ea typeface="+mj-ea"/>
                <a:cs typeface="+mj-cs"/>
              </a:rPr>
              <a:t>2017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69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67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2564904"/>
            <a:ext cx="9144000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</a:t>
            </a: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epartamento</a:t>
            </a: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</a:t>
            </a:r>
            <a:r>
              <a:rPr lang="pt-BR" altLang="pt-BR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tenção à </a:t>
            </a:r>
            <a:r>
              <a:rPr lang="pt-BR" altLang="pt-BR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aúde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(DAS)</a:t>
            </a:r>
            <a:endParaRPr lang="pt-BR" sz="4000" dirty="0">
              <a:latin typeface="+mj-lt"/>
              <a:cs typeface="+mn-cs"/>
            </a:endParaRPr>
          </a:p>
        </p:txBody>
      </p:sp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77828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858838"/>
            <a:ext cx="9144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i="1" dirty="0">
                <a:latin typeface="+mj-lt"/>
                <a:cs typeface="+mn-cs"/>
              </a:rPr>
              <a:t>O</a:t>
            </a:r>
            <a:r>
              <a:rPr lang="pt-BR" sz="2800" i="1" dirty="0">
                <a:latin typeface="+mj-lt"/>
                <a:cs typeface="+mn-cs"/>
              </a:rPr>
              <a:t>uvidoria</a:t>
            </a:r>
            <a:r>
              <a:rPr lang="pt-BR" sz="2800" b="1" i="1" dirty="0">
                <a:latin typeface="+mj-lt"/>
                <a:cs typeface="+mn-cs"/>
              </a:rPr>
              <a:t> P</a:t>
            </a:r>
            <a:r>
              <a:rPr lang="pt-BR" sz="2800" i="1" dirty="0">
                <a:latin typeface="+mj-lt"/>
                <a:cs typeface="+mn-cs"/>
              </a:rPr>
              <a:t>ública</a:t>
            </a:r>
            <a:r>
              <a:rPr lang="pt-BR" sz="2800" b="1" i="1" dirty="0">
                <a:latin typeface="+mj-lt"/>
                <a:cs typeface="+mn-cs"/>
              </a:rPr>
              <a:t> M</a:t>
            </a:r>
            <a:r>
              <a:rPr lang="pt-BR" sz="2800" i="1" dirty="0">
                <a:latin typeface="+mj-lt"/>
                <a:cs typeface="+mn-cs"/>
              </a:rPr>
              <a:t>unicipal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i="1" dirty="0">
                <a:latin typeface="+mj-lt"/>
                <a:cs typeface="+mn-cs"/>
              </a:rPr>
              <a:t>da </a:t>
            </a:r>
            <a:r>
              <a:rPr lang="pt-BR" sz="2800" b="1" i="1" dirty="0">
                <a:latin typeface="+mj-lt"/>
                <a:cs typeface="+mn-cs"/>
              </a:rPr>
              <a:t>S</a:t>
            </a:r>
            <a:r>
              <a:rPr lang="pt-BR" sz="2800" i="1" dirty="0">
                <a:latin typeface="+mj-lt"/>
                <a:cs typeface="+mn-cs"/>
              </a:rPr>
              <a:t>aúde</a:t>
            </a:r>
          </a:p>
        </p:txBody>
      </p:sp>
      <p:pic>
        <p:nvPicPr>
          <p:cNvPr id="77830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217488" y="2000250"/>
            <a:ext cx="8712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pt-BR" sz="3200" b="1" dirty="0" smtClean="0">
                <a:latin typeface="+mj-lt"/>
                <a:ea typeface="+mj-ea"/>
                <a:cs typeface="+mj-cs"/>
              </a:rPr>
              <a:t>Objetivos</a:t>
            </a:r>
            <a:endParaRPr lang="pt-BR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15" name="Espaço Reservado para Conteúdo 3"/>
          <p:cNvSpPr txBox="1">
            <a:spLocks/>
          </p:cNvSpPr>
          <p:nvPr/>
        </p:nvSpPr>
        <p:spPr>
          <a:xfrm>
            <a:off x="215900" y="2924945"/>
            <a:ext cx="8712200" cy="3096344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pt-BR" sz="3200" dirty="0" smtClean="0">
                <a:latin typeface="+mn-lt"/>
                <a:cs typeface="+mn-cs"/>
              </a:rPr>
              <a:t>Ampliar a participação dos cidadãos na gestão;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pt-BR" sz="3200" dirty="0" smtClean="0"/>
              <a:t>Possibilitar a avaliação contínua da qualidade das ações e dos serviços prestados;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pt-BR" sz="3200" dirty="0" smtClean="0">
                <a:latin typeface="+mn-lt"/>
                <a:cs typeface="+mn-cs"/>
              </a:rPr>
              <a:t>Subsidiar a gestão na tomada de decisões e na formulação de políticas públicas de saúde.</a:t>
            </a: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56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77828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858838"/>
            <a:ext cx="9144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i="1" dirty="0">
                <a:latin typeface="+mj-lt"/>
                <a:cs typeface="+mn-cs"/>
              </a:rPr>
              <a:t>O</a:t>
            </a:r>
            <a:r>
              <a:rPr lang="pt-BR" sz="2800" i="1" dirty="0">
                <a:latin typeface="+mj-lt"/>
                <a:cs typeface="+mn-cs"/>
              </a:rPr>
              <a:t>uvidoria</a:t>
            </a:r>
            <a:r>
              <a:rPr lang="pt-BR" sz="2800" b="1" i="1" dirty="0">
                <a:latin typeface="+mj-lt"/>
                <a:cs typeface="+mn-cs"/>
              </a:rPr>
              <a:t> P</a:t>
            </a:r>
            <a:r>
              <a:rPr lang="pt-BR" sz="2800" i="1" dirty="0">
                <a:latin typeface="+mj-lt"/>
                <a:cs typeface="+mn-cs"/>
              </a:rPr>
              <a:t>ública</a:t>
            </a:r>
            <a:r>
              <a:rPr lang="pt-BR" sz="2800" b="1" i="1" dirty="0">
                <a:latin typeface="+mj-lt"/>
                <a:cs typeface="+mn-cs"/>
              </a:rPr>
              <a:t> M</a:t>
            </a:r>
            <a:r>
              <a:rPr lang="pt-BR" sz="2800" i="1" dirty="0">
                <a:latin typeface="+mj-lt"/>
                <a:cs typeface="+mn-cs"/>
              </a:rPr>
              <a:t>unicipal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i="1" dirty="0">
                <a:latin typeface="+mj-lt"/>
                <a:cs typeface="+mn-cs"/>
              </a:rPr>
              <a:t>da </a:t>
            </a:r>
            <a:r>
              <a:rPr lang="pt-BR" sz="2800" b="1" i="1" dirty="0">
                <a:latin typeface="+mj-lt"/>
                <a:cs typeface="+mn-cs"/>
              </a:rPr>
              <a:t>S</a:t>
            </a:r>
            <a:r>
              <a:rPr lang="pt-BR" sz="2800" i="1" dirty="0">
                <a:latin typeface="+mj-lt"/>
                <a:cs typeface="+mn-cs"/>
              </a:rPr>
              <a:t>aúde</a:t>
            </a:r>
          </a:p>
        </p:txBody>
      </p:sp>
      <p:pic>
        <p:nvPicPr>
          <p:cNvPr id="77830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217488" y="2000250"/>
            <a:ext cx="8712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  <a:ea typeface="+mj-ea"/>
                <a:cs typeface="+mj-cs"/>
              </a:rPr>
              <a:t>AVALIAÇÃO E </a:t>
            </a:r>
            <a:r>
              <a:rPr lang="pt-BR" sz="3200" b="1" dirty="0" smtClean="0">
                <a:latin typeface="+mj-lt"/>
                <a:ea typeface="+mj-ea"/>
                <a:cs typeface="+mj-cs"/>
              </a:rPr>
              <a:t>RESULTADOS</a:t>
            </a:r>
            <a:endParaRPr lang="pt-BR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15" name="Espaço Reservado para Conteúdo 3"/>
          <p:cNvSpPr txBox="1">
            <a:spLocks/>
          </p:cNvSpPr>
          <p:nvPr/>
        </p:nvSpPr>
        <p:spPr>
          <a:xfrm>
            <a:off x="482600" y="3450987"/>
            <a:ext cx="8178800" cy="29384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pt-BR" sz="3200" dirty="0" smtClean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pt-BR" sz="3200" dirty="0" smtClean="0">
                <a:latin typeface="+mn-lt"/>
                <a:cs typeface="+mn-cs"/>
              </a:rPr>
              <a:t>Média </a:t>
            </a:r>
            <a:r>
              <a:rPr lang="pt-BR" sz="3200" dirty="0">
                <a:latin typeface="+mn-lt"/>
                <a:cs typeface="+mn-cs"/>
              </a:rPr>
              <a:t>de </a:t>
            </a:r>
            <a:r>
              <a:rPr lang="pt-BR" sz="3200" dirty="0" smtClean="0">
                <a:latin typeface="+mn-lt"/>
                <a:cs typeface="+mn-cs"/>
              </a:rPr>
              <a:t>142 atendimentos/mês.</a:t>
            </a:r>
            <a:endParaRPr lang="pt-BR" sz="32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pt-BR" sz="2000" dirty="0">
              <a:latin typeface="+mn-lt"/>
              <a:cs typeface="+mn-cs"/>
            </a:endParaRPr>
          </a:p>
        </p:txBody>
      </p:sp>
      <p:sp>
        <p:nvSpPr>
          <p:cNvPr id="10" name="Espaço Reservado para Conteúdo 3"/>
          <p:cNvSpPr txBox="1">
            <a:spLocks/>
          </p:cNvSpPr>
          <p:nvPr/>
        </p:nvSpPr>
        <p:spPr>
          <a:xfrm>
            <a:off x="1670050" y="2643188"/>
            <a:ext cx="5759450" cy="781050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pt-BR" sz="4400" b="1" dirty="0" smtClean="0">
                <a:latin typeface="+mn-lt"/>
                <a:cs typeface="+mn-cs"/>
              </a:rPr>
              <a:t>568 </a:t>
            </a:r>
            <a:r>
              <a:rPr lang="pt-BR" sz="3200" dirty="0" smtClean="0">
                <a:latin typeface="+mn-lt"/>
                <a:cs typeface="+mn-cs"/>
              </a:rPr>
              <a:t>manifestações:</a:t>
            </a: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53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78852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858838"/>
            <a:ext cx="9144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i="1" dirty="0">
                <a:latin typeface="+mj-lt"/>
                <a:cs typeface="+mn-cs"/>
              </a:rPr>
              <a:t>O</a:t>
            </a:r>
            <a:r>
              <a:rPr lang="pt-BR" sz="2800" i="1" dirty="0">
                <a:latin typeface="+mj-lt"/>
                <a:cs typeface="+mn-cs"/>
              </a:rPr>
              <a:t>uvidoria</a:t>
            </a:r>
            <a:r>
              <a:rPr lang="pt-BR" sz="2800" b="1" i="1" dirty="0">
                <a:latin typeface="+mj-lt"/>
                <a:cs typeface="+mn-cs"/>
              </a:rPr>
              <a:t> P</a:t>
            </a:r>
            <a:r>
              <a:rPr lang="pt-BR" sz="2800" i="1" dirty="0">
                <a:latin typeface="+mj-lt"/>
                <a:cs typeface="+mn-cs"/>
              </a:rPr>
              <a:t>ública</a:t>
            </a:r>
            <a:r>
              <a:rPr lang="pt-BR" sz="2800" b="1" i="1" dirty="0">
                <a:latin typeface="+mj-lt"/>
                <a:cs typeface="+mn-cs"/>
              </a:rPr>
              <a:t> M</a:t>
            </a:r>
            <a:r>
              <a:rPr lang="pt-BR" sz="2800" i="1" dirty="0">
                <a:latin typeface="+mj-lt"/>
                <a:cs typeface="+mn-cs"/>
              </a:rPr>
              <a:t>unicipal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i="1" dirty="0">
                <a:latin typeface="+mj-lt"/>
                <a:cs typeface="+mn-cs"/>
              </a:rPr>
              <a:t>da </a:t>
            </a:r>
            <a:r>
              <a:rPr lang="pt-BR" sz="2800" b="1" i="1" dirty="0">
                <a:latin typeface="+mj-lt"/>
                <a:cs typeface="+mn-cs"/>
              </a:rPr>
              <a:t>S</a:t>
            </a:r>
            <a:r>
              <a:rPr lang="pt-BR" sz="2800" i="1" dirty="0">
                <a:latin typeface="+mj-lt"/>
                <a:cs typeface="+mn-cs"/>
              </a:rPr>
              <a:t>aúde</a:t>
            </a:r>
          </a:p>
        </p:txBody>
      </p:sp>
      <p:pic>
        <p:nvPicPr>
          <p:cNvPr id="78854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217488" y="2000250"/>
            <a:ext cx="8712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  <a:ea typeface="+mj-ea"/>
                <a:cs typeface="+mj-cs"/>
              </a:rPr>
              <a:t>AVALIAÇÃO E </a:t>
            </a:r>
            <a:r>
              <a:rPr lang="pt-BR" sz="3200" b="1" dirty="0" smtClean="0">
                <a:latin typeface="+mj-lt"/>
                <a:ea typeface="+mj-ea"/>
                <a:cs typeface="+mj-cs"/>
              </a:rPr>
              <a:t>RESULTADOS</a:t>
            </a:r>
            <a:endParaRPr lang="pt-BR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Espaço Reservado para Conteúdo 3"/>
          <p:cNvSpPr txBox="1">
            <a:spLocks/>
          </p:cNvSpPr>
          <p:nvPr/>
        </p:nvSpPr>
        <p:spPr>
          <a:xfrm>
            <a:off x="1304925" y="2825967"/>
            <a:ext cx="6624638" cy="781050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pt-BR" sz="3200" dirty="0">
                <a:latin typeface="+mn-lt"/>
                <a:cs typeface="+mn-cs"/>
              </a:rPr>
              <a:t>Percentual por </a:t>
            </a:r>
            <a:r>
              <a:rPr lang="pt-BR" sz="3200" dirty="0" smtClean="0">
                <a:latin typeface="+mn-lt"/>
                <a:cs typeface="+mn-cs"/>
              </a:rPr>
              <a:t>Atendimento</a:t>
            </a:r>
            <a:endParaRPr lang="pt-BR" sz="1200" dirty="0">
              <a:latin typeface="+mn-lt"/>
              <a:cs typeface="+mn-cs"/>
            </a:endParaRPr>
          </a:p>
          <a:p>
            <a:pPr>
              <a:spcBef>
                <a:spcPct val="20000"/>
              </a:spcBef>
              <a:defRPr/>
            </a:pPr>
            <a:r>
              <a:rPr lang="pt-BR" sz="1200" dirty="0">
                <a:latin typeface="+mn-lt"/>
                <a:cs typeface="+mn-cs"/>
              </a:rPr>
              <a:t> </a:t>
            </a:r>
            <a:endParaRPr lang="pt-BR" sz="3200" dirty="0">
              <a:latin typeface="+mn-lt"/>
              <a:cs typeface="+mn-cs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35384"/>
              </p:ext>
            </p:extLst>
          </p:nvPr>
        </p:nvGraphicFramePr>
        <p:xfrm>
          <a:off x="2168860" y="3068960"/>
          <a:ext cx="480628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44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79876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858838"/>
            <a:ext cx="9144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i="1" dirty="0">
                <a:latin typeface="+mj-lt"/>
                <a:cs typeface="+mn-cs"/>
              </a:rPr>
              <a:t>O</a:t>
            </a:r>
            <a:r>
              <a:rPr lang="pt-BR" sz="2800" i="1" dirty="0">
                <a:latin typeface="+mj-lt"/>
                <a:cs typeface="+mn-cs"/>
              </a:rPr>
              <a:t>uvidoria</a:t>
            </a:r>
            <a:r>
              <a:rPr lang="pt-BR" sz="2800" b="1" i="1" dirty="0">
                <a:latin typeface="+mj-lt"/>
                <a:cs typeface="+mn-cs"/>
              </a:rPr>
              <a:t> P</a:t>
            </a:r>
            <a:r>
              <a:rPr lang="pt-BR" sz="2800" i="1" dirty="0">
                <a:latin typeface="+mj-lt"/>
                <a:cs typeface="+mn-cs"/>
              </a:rPr>
              <a:t>ública</a:t>
            </a:r>
            <a:r>
              <a:rPr lang="pt-BR" sz="2800" b="1" i="1" dirty="0">
                <a:latin typeface="+mj-lt"/>
                <a:cs typeface="+mn-cs"/>
              </a:rPr>
              <a:t> M</a:t>
            </a:r>
            <a:r>
              <a:rPr lang="pt-BR" sz="2800" i="1" dirty="0">
                <a:latin typeface="+mj-lt"/>
                <a:cs typeface="+mn-cs"/>
              </a:rPr>
              <a:t>unicipal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i="1" dirty="0">
                <a:latin typeface="+mj-lt"/>
                <a:cs typeface="+mn-cs"/>
              </a:rPr>
              <a:t>da </a:t>
            </a:r>
            <a:r>
              <a:rPr lang="pt-BR" sz="2800" b="1" i="1" dirty="0">
                <a:latin typeface="+mj-lt"/>
                <a:cs typeface="+mn-cs"/>
              </a:rPr>
              <a:t>S</a:t>
            </a:r>
            <a:r>
              <a:rPr lang="pt-BR" sz="2800" i="1" dirty="0">
                <a:latin typeface="+mj-lt"/>
                <a:cs typeface="+mn-cs"/>
              </a:rPr>
              <a:t>aúde</a:t>
            </a:r>
          </a:p>
        </p:txBody>
      </p:sp>
      <p:pic>
        <p:nvPicPr>
          <p:cNvPr id="79878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9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217488" y="1643063"/>
            <a:ext cx="8712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  <a:ea typeface="+mj-ea"/>
                <a:cs typeface="+mj-cs"/>
              </a:rPr>
              <a:t>AVALIAÇÃO E </a:t>
            </a:r>
            <a:r>
              <a:rPr lang="pt-BR" sz="3200" b="1" dirty="0" smtClean="0">
                <a:latin typeface="+mj-lt"/>
                <a:ea typeface="+mj-ea"/>
                <a:cs typeface="+mj-cs"/>
              </a:rPr>
              <a:t>RESULTADOS</a:t>
            </a:r>
            <a:endParaRPr lang="pt-BR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18" name="Espaço Reservado para Conteúdo 3"/>
          <p:cNvSpPr txBox="1">
            <a:spLocks/>
          </p:cNvSpPr>
          <p:nvPr/>
        </p:nvSpPr>
        <p:spPr>
          <a:xfrm>
            <a:off x="1908175" y="2174875"/>
            <a:ext cx="5472113" cy="781050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pt-BR" sz="3200" dirty="0">
                <a:latin typeface="+mn-lt"/>
                <a:cs typeface="+mn-cs"/>
              </a:rPr>
              <a:t>Percentual por Tipologia</a:t>
            </a:r>
            <a:endParaRPr lang="pt-BR" sz="1200" dirty="0">
              <a:latin typeface="+mn-lt"/>
              <a:cs typeface="+mn-cs"/>
            </a:endParaRPr>
          </a:p>
          <a:p>
            <a:pPr>
              <a:spcBef>
                <a:spcPct val="20000"/>
              </a:spcBef>
              <a:defRPr/>
            </a:pPr>
            <a:r>
              <a:rPr lang="pt-BR" sz="1200" dirty="0">
                <a:latin typeface="+mn-lt"/>
                <a:cs typeface="+mn-cs"/>
              </a:rPr>
              <a:t> </a:t>
            </a: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13" name="Espaço Reservado para Conteúdo 3"/>
          <p:cNvSpPr txBox="1">
            <a:spLocks/>
          </p:cNvSpPr>
          <p:nvPr/>
        </p:nvSpPr>
        <p:spPr>
          <a:xfrm>
            <a:off x="3635896" y="2989904"/>
            <a:ext cx="5184576" cy="339142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pt-BR" sz="2000" b="1" dirty="0">
                <a:latin typeface="+mn-lt"/>
                <a:cs typeface="+mn-cs"/>
              </a:rPr>
              <a:t>Solicitação</a:t>
            </a:r>
            <a:r>
              <a:rPr lang="pt-BR" sz="2000" dirty="0">
                <a:latin typeface="+mn-lt"/>
                <a:cs typeface="+mn-cs"/>
              </a:rPr>
              <a:t> - remoção, visitas de agentes da DVS, exames de </a:t>
            </a:r>
            <a:r>
              <a:rPr lang="pt-BR" sz="2000" dirty="0" smtClean="0">
                <a:latin typeface="+mn-lt"/>
                <a:cs typeface="+mn-cs"/>
              </a:rPr>
              <a:t>imagem e laboratoriais, fisioterapia ambulatorial e domiciliar, contratação de profissionais, medicação, </a:t>
            </a:r>
            <a:r>
              <a:rPr lang="pt-BR" sz="2000" dirty="0">
                <a:latin typeface="+mn-lt"/>
                <a:cs typeface="+mn-cs"/>
              </a:rPr>
              <a:t>consultas;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pt-BR" sz="20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pt-BR" sz="2000" b="1" dirty="0">
                <a:latin typeface="+mn-lt"/>
                <a:cs typeface="+mn-cs"/>
              </a:rPr>
              <a:t>Reclamação</a:t>
            </a:r>
            <a:r>
              <a:rPr lang="pt-BR" sz="2000" dirty="0">
                <a:latin typeface="+mn-lt"/>
                <a:cs typeface="+mn-cs"/>
              </a:rPr>
              <a:t> – </a:t>
            </a:r>
            <a:r>
              <a:rPr lang="pt-BR" sz="2000" dirty="0" smtClean="0">
                <a:latin typeface="+mn-lt"/>
                <a:cs typeface="+mn-cs"/>
              </a:rPr>
              <a:t>acolhimento;</a:t>
            </a:r>
            <a:endParaRPr lang="pt-BR" sz="20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pt-BR" sz="20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pt-BR" sz="2000" b="1" dirty="0">
                <a:latin typeface="+mn-lt"/>
                <a:cs typeface="+mn-cs"/>
              </a:rPr>
              <a:t>Informação</a:t>
            </a:r>
            <a:r>
              <a:rPr lang="pt-BR" sz="2000" dirty="0">
                <a:latin typeface="+mn-lt"/>
                <a:cs typeface="+mn-cs"/>
              </a:rPr>
              <a:t> </a:t>
            </a:r>
            <a:r>
              <a:rPr lang="pt-BR" sz="2000" dirty="0" smtClean="0">
                <a:latin typeface="+mn-lt"/>
                <a:cs typeface="+mn-cs"/>
              </a:rPr>
              <a:t>– sobre os serviços/procedimentos de saúde.</a:t>
            </a:r>
            <a:endParaRPr lang="pt-BR" sz="2000" dirty="0">
              <a:latin typeface="+mn-lt"/>
              <a:cs typeface="+mn-cs"/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07004"/>
              </p:ext>
            </p:extLst>
          </p:nvPr>
        </p:nvGraphicFramePr>
        <p:xfrm>
          <a:off x="-30815" y="2735753"/>
          <a:ext cx="3673997" cy="361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087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8090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858838"/>
            <a:ext cx="9144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i="1" dirty="0">
                <a:latin typeface="+mj-lt"/>
                <a:cs typeface="+mn-cs"/>
              </a:rPr>
              <a:t>O</a:t>
            </a:r>
            <a:r>
              <a:rPr lang="pt-BR" sz="2800" i="1" dirty="0">
                <a:latin typeface="+mj-lt"/>
                <a:cs typeface="+mn-cs"/>
              </a:rPr>
              <a:t>uvidoria</a:t>
            </a:r>
            <a:r>
              <a:rPr lang="pt-BR" sz="2800" b="1" i="1" dirty="0">
                <a:latin typeface="+mj-lt"/>
                <a:cs typeface="+mn-cs"/>
              </a:rPr>
              <a:t> P</a:t>
            </a:r>
            <a:r>
              <a:rPr lang="pt-BR" sz="2800" i="1" dirty="0">
                <a:latin typeface="+mj-lt"/>
                <a:cs typeface="+mn-cs"/>
              </a:rPr>
              <a:t>ública</a:t>
            </a:r>
            <a:r>
              <a:rPr lang="pt-BR" sz="2800" b="1" i="1" dirty="0">
                <a:latin typeface="+mj-lt"/>
                <a:cs typeface="+mn-cs"/>
              </a:rPr>
              <a:t> M</a:t>
            </a:r>
            <a:r>
              <a:rPr lang="pt-BR" sz="2800" i="1" dirty="0">
                <a:latin typeface="+mj-lt"/>
                <a:cs typeface="+mn-cs"/>
              </a:rPr>
              <a:t>unicipal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i="1" dirty="0">
                <a:latin typeface="+mj-lt"/>
                <a:cs typeface="+mn-cs"/>
              </a:rPr>
              <a:t>da </a:t>
            </a:r>
            <a:r>
              <a:rPr lang="pt-BR" sz="2800" b="1" i="1" dirty="0">
                <a:latin typeface="+mj-lt"/>
                <a:cs typeface="+mn-cs"/>
              </a:rPr>
              <a:t>S</a:t>
            </a:r>
            <a:r>
              <a:rPr lang="pt-BR" sz="2800" i="1" dirty="0">
                <a:latin typeface="+mj-lt"/>
                <a:cs typeface="+mn-cs"/>
              </a:rPr>
              <a:t>aúde</a:t>
            </a:r>
          </a:p>
        </p:txBody>
      </p:sp>
      <p:pic>
        <p:nvPicPr>
          <p:cNvPr id="8090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217488" y="2000250"/>
            <a:ext cx="8712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  <a:ea typeface="+mj-ea"/>
                <a:cs typeface="+mj-cs"/>
              </a:rPr>
              <a:t>AVALIAÇÃO E </a:t>
            </a:r>
            <a:r>
              <a:rPr lang="pt-BR" sz="3200" b="1" dirty="0" smtClean="0">
                <a:latin typeface="+mj-lt"/>
                <a:ea typeface="+mj-ea"/>
                <a:cs typeface="+mj-cs"/>
              </a:rPr>
              <a:t>RESULTADOS</a:t>
            </a:r>
            <a:endParaRPr lang="pt-BR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Espaço Reservado para Conteúdo 3"/>
          <p:cNvSpPr txBox="1">
            <a:spLocks/>
          </p:cNvSpPr>
          <p:nvPr/>
        </p:nvSpPr>
        <p:spPr>
          <a:xfrm>
            <a:off x="1873612" y="2835412"/>
            <a:ext cx="5472113" cy="781050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pt-BR" sz="3200" dirty="0">
                <a:latin typeface="+mn-lt"/>
                <a:cs typeface="+mn-cs"/>
              </a:rPr>
              <a:t>Percentual por </a:t>
            </a:r>
            <a:r>
              <a:rPr lang="pt-BR" sz="3200" dirty="0" smtClean="0">
                <a:latin typeface="+mn-lt"/>
                <a:cs typeface="+mn-cs"/>
              </a:rPr>
              <a:t>Setor</a:t>
            </a:r>
            <a:endParaRPr lang="pt-BR" sz="1200" dirty="0">
              <a:latin typeface="+mn-lt"/>
              <a:cs typeface="+mn-cs"/>
            </a:endParaRPr>
          </a:p>
          <a:p>
            <a:pPr>
              <a:spcBef>
                <a:spcPct val="20000"/>
              </a:spcBef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322182"/>
              </p:ext>
            </p:extLst>
          </p:nvPr>
        </p:nvGraphicFramePr>
        <p:xfrm>
          <a:off x="611560" y="3219456"/>
          <a:ext cx="7848872" cy="3017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78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81924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858838"/>
            <a:ext cx="9144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i="1" dirty="0">
                <a:latin typeface="+mj-lt"/>
                <a:cs typeface="+mn-cs"/>
              </a:rPr>
              <a:t>O</a:t>
            </a:r>
            <a:r>
              <a:rPr lang="pt-BR" sz="2800" i="1" dirty="0">
                <a:latin typeface="+mj-lt"/>
                <a:cs typeface="+mn-cs"/>
              </a:rPr>
              <a:t>uvidoria</a:t>
            </a:r>
            <a:r>
              <a:rPr lang="pt-BR" sz="2800" b="1" i="1" dirty="0">
                <a:latin typeface="+mj-lt"/>
                <a:cs typeface="+mn-cs"/>
              </a:rPr>
              <a:t> P</a:t>
            </a:r>
            <a:r>
              <a:rPr lang="pt-BR" sz="2800" i="1" dirty="0">
                <a:latin typeface="+mj-lt"/>
                <a:cs typeface="+mn-cs"/>
              </a:rPr>
              <a:t>ública</a:t>
            </a:r>
            <a:r>
              <a:rPr lang="pt-BR" sz="2800" b="1" i="1" dirty="0">
                <a:latin typeface="+mj-lt"/>
                <a:cs typeface="+mn-cs"/>
              </a:rPr>
              <a:t> M</a:t>
            </a:r>
            <a:r>
              <a:rPr lang="pt-BR" sz="2800" i="1" dirty="0">
                <a:latin typeface="+mj-lt"/>
                <a:cs typeface="+mn-cs"/>
              </a:rPr>
              <a:t>unicipal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i="1" dirty="0">
                <a:latin typeface="+mj-lt"/>
                <a:cs typeface="+mn-cs"/>
              </a:rPr>
              <a:t>da </a:t>
            </a:r>
            <a:r>
              <a:rPr lang="pt-BR" sz="2800" b="1" i="1" dirty="0">
                <a:latin typeface="+mj-lt"/>
                <a:cs typeface="+mn-cs"/>
              </a:rPr>
              <a:t>S</a:t>
            </a:r>
            <a:r>
              <a:rPr lang="pt-BR" sz="2800" i="1" dirty="0">
                <a:latin typeface="+mj-lt"/>
                <a:cs typeface="+mn-cs"/>
              </a:rPr>
              <a:t>aúde</a:t>
            </a:r>
          </a:p>
        </p:txBody>
      </p:sp>
      <p:pic>
        <p:nvPicPr>
          <p:cNvPr id="81926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217488" y="2000250"/>
            <a:ext cx="8712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  <a:ea typeface="+mj-ea"/>
                <a:cs typeface="+mj-cs"/>
              </a:rPr>
              <a:t>AVALIAÇÃO E </a:t>
            </a:r>
            <a:r>
              <a:rPr lang="pt-BR" sz="3200" b="1" dirty="0" smtClean="0">
                <a:latin typeface="+mj-lt"/>
                <a:ea typeface="+mj-ea"/>
                <a:cs typeface="+mj-cs"/>
              </a:rPr>
              <a:t>RESULTADOS</a:t>
            </a:r>
            <a:endParaRPr lang="pt-BR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 bwMode="auto">
          <a:xfrm>
            <a:off x="1616075" y="2714625"/>
            <a:ext cx="5956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eaLnBrk="0" hangingPunct="0">
              <a:defRPr/>
            </a:pPr>
            <a:r>
              <a:rPr lang="pt-BR" sz="3200" dirty="0" smtClean="0">
                <a:latin typeface="+mj-lt"/>
                <a:ea typeface="+mj-ea"/>
                <a:cs typeface="+mj-cs"/>
              </a:rPr>
              <a:t>Percentual por Status</a:t>
            </a:r>
            <a:endParaRPr lang="pt-BR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131213"/>
              </p:ext>
            </p:extLst>
          </p:nvPr>
        </p:nvGraphicFramePr>
        <p:xfrm>
          <a:off x="2195736" y="3212976"/>
          <a:ext cx="482453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57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76804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858838"/>
            <a:ext cx="9144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i="1" dirty="0">
                <a:latin typeface="+mj-lt"/>
                <a:cs typeface="+mn-cs"/>
              </a:rPr>
              <a:t>O</a:t>
            </a:r>
            <a:r>
              <a:rPr lang="pt-BR" sz="2800" i="1" dirty="0">
                <a:latin typeface="+mj-lt"/>
                <a:cs typeface="+mn-cs"/>
              </a:rPr>
              <a:t>uvidoria</a:t>
            </a:r>
            <a:r>
              <a:rPr lang="pt-BR" sz="2800" b="1" i="1" dirty="0">
                <a:latin typeface="+mj-lt"/>
                <a:cs typeface="+mn-cs"/>
              </a:rPr>
              <a:t> P</a:t>
            </a:r>
            <a:r>
              <a:rPr lang="pt-BR" sz="2800" i="1" dirty="0">
                <a:latin typeface="+mj-lt"/>
                <a:cs typeface="+mn-cs"/>
              </a:rPr>
              <a:t>ública</a:t>
            </a:r>
            <a:r>
              <a:rPr lang="pt-BR" sz="2800" b="1" i="1" dirty="0">
                <a:latin typeface="+mj-lt"/>
                <a:cs typeface="+mn-cs"/>
              </a:rPr>
              <a:t> M</a:t>
            </a:r>
            <a:r>
              <a:rPr lang="pt-BR" sz="2800" i="1" dirty="0">
                <a:latin typeface="+mj-lt"/>
                <a:cs typeface="+mn-cs"/>
              </a:rPr>
              <a:t>unicipal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i="1" dirty="0">
                <a:latin typeface="+mj-lt"/>
                <a:cs typeface="+mn-cs"/>
              </a:rPr>
              <a:t>da </a:t>
            </a:r>
            <a:r>
              <a:rPr lang="pt-BR" sz="2800" b="1" i="1" dirty="0">
                <a:latin typeface="+mj-lt"/>
                <a:cs typeface="+mn-cs"/>
              </a:rPr>
              <a:t>S</a:t>
            </a:r>
            <a:r>
              <a:rPr lang="pt-BR" sz="2800" i="1" dirty="0">
                <a:latin typeface="+mj-lt"/>
                <a:cs typeface="+mn-cs"/>
              </a:rPr>
              <a:t>aúde</a:t>
            </a:r>
          </a:p>
        </p:txBody>
      </p:sp>
      <p:pic>
        <p:nvPicPr>
          <p:cNvPr id="76806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217488" y="2000250"/>
            <a:ext cx="8712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pt-BR" sz="3200" b="1" dirty="0" smtClean="0">
                <a:latin typeface="+mj-lt"/>
                <a:ea typeface="+mj-ea"/>
                <a:cs typeface="+mj-cs"/>
              </a:rPr>
              <a:t>AVALIAÇÃO E RESULTADOS</a:t>
            </a:r>
            <a:endParaRPr lang="pt-BR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14" name="Espaço Reservado para Conteúdo 3"/>
          <p:cNvSpPr txBox="1">
            <a:spLocks/>
          </p:cNvSpPr>
          <p:nvPr/>
        </p:nvSpPr>
        <p:spPr>
          <a:xfrm>
            <a:off x="215900" y="2924945"/>
            <a:ext cx="8712200" cy="3096344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pt-BR" sz="3200" dirty="0" smtClean="0">
                <a:latin typeface="+mn-lt"/>
                <a:cs typeface="+mn-cs"/>
              </a:rPr>
              <a:t>Aceleração do processo de atendimento:</a:t>
            </a:r>
            <a:br>
              <a:rPr lang="pt-BR" sz="3200" dirty="0" smtClean="0">
                <a:latin typeface="+mn-lt"/>
                <a:cs typeface="+mn-cs"/>
              </a:rPr>
            </a:br>
            <a:r>
              <a:rPr lang="pt-BR" sz="3200" dirty="0" smtClean="0">
                <a:latin typeface="+mn-lt"/>
                <a:cs typeface="+mn-cs"/>
              </a:rPr>
              <a:t>- redução dos prazos;</a:t>
            </a:r>
            <a:br>
              <a:rPr lang="pt-BR" sz="3200" dirty="0" smtClean="0">
                <a:latin typeface="+mn-lt"/>
                <a:cs typeface="+mn-cs"/>
              </a:rPr>
            </a:br>
            <a:r>
              <a:rPr lang="pt-BR" sz="3200" dirty="0" smtClean="0">
                <a:latin typeface="+mn-lt"/>
                <a:cs typeface="+mn-cs"/>
              </a:rPr>
              <a:t>- redução de manifestações não respondidas.</a:t>
            </a:r>
            <a:br>
              <a:rPr lang="pt-BR" sz="3200" dirty="0" smtClean="0">
                <a:latin typeface="+mn-lt"/>
                <a:cs typeface="+mn-cs"/>
              </a:rPr>
            </a:br>
            <a:endParaRPr lang="pt-BR" sz="3200" dirty="0" smtClean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pt-BR" sz="3200" dirty="0" smtClean="0"/>
              <a:t>Aumento da resolutividade.</a:t>
            </a:r>
            <a:endParaRPr lang="pt-BR" sz="3200" dirty="0" smtClean="0">
              <a:latin typeface="+mn-lt"/>
              <a:cs typeface="+mn-cs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5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3994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CaixaDeTexto 5"/>
          <p:cNvSpPr txBox="1">
            <a:spLocks noChangeArrowheads="1"/>
          </p:cNvSpPr>
          <p:nvPr/>
        </p:nvSpPr>
        <p:spPr bwMode="auto">
          <a:xfrm>
            <a:off x="0" y="1883727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8000" b="1" i="1" dirty="0">
                <a:latin typeface="+mj-lt"/>
              </a:rPr>
              <a:t>D</a:t>
            </a:r>
            <a:r>
              <a:rPr lang="pt-BR" altLang="pt-BR" sz="5400" i="1" dirty="0">
                <a:latin typeface="+mj-lt"/>
              </a:rPr>
              <a:t>epartamento</a:t>
            </a:r>
            <a:r>
              <a:rPr lang="pt-BR" altLang="pt-BR" sz="5400" b="1" i="1" dirty="0">
                <a:latin typeface="+mj-lt"/>
              </a:rPr>
              <a:t> </a:t>
            </a:r>
            <a:r>
              <a:rPr lang="pt-BR" altLang="pt-BR" sz="5400" b="1" i="1" dirty="0" smtClean="0">
                <a:latin typeface="+mj-lt"/>
              </a:rPr>
              <a:t>A</a:t>
            </a:r>
            <a:r>
              <a:rPr lang="pt-BR" altLang="pt-BR" sz="5400" i="1" dirty="0" smtClean="0">
                <a:latin typeface="+mj-lt"/>
              </a:rPr>
              <a:t>dministrativo</a:t>
            </a:r>
            <a:r>
              <a:rPr lang="pt-BR" altLang="pt-BR" sz="5400" b="1" i="1" dirty="0" smtClean="0">
                <a:latin typeface="+mj-lt"/>
              </a:rPr>
              <a:t> </a:t>
            </a:r>
            <a:r>
              <a:rPr lang="pt-BR" altLang="pt-BR" sz="5400" i="1" dirty="0" smtClean="0">
                <a:latin typeface="+mj-lt"/>
              </a:rPr>
              <a:t>e</a:t>
            </a:r>
            <a:r>
              <a:rPr lang="pt-BR" altLang="pt-BR" sz="5400" b="1" i="1" dirty="0" smtClean="0">
                <a:latin typeface="+mj-lt"/>
              </a:rPr>
              <a:t> F</a:t>
            </a:r>
            <a:r>
              <a:rPr lang="pt-BR" altLang="pt-BR" sz="5400" i="1" dirty="0" smtClean="0">
                <a:latin typeface="+mj-lt"/>
              </a:rPr>
              <a:t>inanceiro</a:t>
            </a:r>
            <a:r>
              <a:rPr lang="pt-BR" altLang="pt-BR" sz="5400" b="1" i="1" dirty="0" smtClean="0">
                <a:latin typeface="+mj-lt"/>
              </a:rPr>
              <a:t> </a:t>
            </a:r>
            <a:r>
              <a:rPr lang="pt-BR" altLang="pt-BR" sz="5400" i="1" dirty="0" smtClean="0">
                <a:latin typeface="+mj-lt"/>
              </a:rPr>
              <a:t>da</a:t>
            </a:r>
            <a:r>
              <a:rPr lang="pt-BR" altLang="pt-BR" sz="5400" b="1" i="1" dirty="0" smtClean="0">
                <a:latin typeface="+mj-lt"/>
              </a:rPr>
              <a:t> S</a:t>
            </a:r>
            <a:r>
              <a:rPr lang="pt-BR" altLang="pt-BR" sz="5400" i="1" dirty="0" smtClean="0">
                <a:latin typeface="+mj-lt"/>
              </a:rPr>
              <a:t>aúde</a:t>
            </a:r>
            <a:endParaRPr lang="pt-BR" altLang="pt-BR" sz="5400" i="1" dirty="0">
              <a:latin typeface="+mj-lt"/>
            </a:endParaRPr>
          </a:p>
          <a:p>
            <a:pPr algn="ctr"/>
            <a:r>
              <a:rPr lang="pt-BR" altLang="pt-BR" sz="5400" b="1" i="1" dirty="0">
                <a:latin typeface="+mj-lt"/>
              </a:rPr>
              <a:t>(</a:t>
            </a:r>
            <a:r>
              <a:rPr lang="pt-BR" altLang="pt-BR" sz="5400" b="1" i="1" dirty="0" smtClean="0">
                <a:latin typeface="+mj-lt"/>
              </a:rPr>
              <a:t>DAFS)</a:t>
            </a:r>
            <a:endParaRPr lang="pt-BR" sz="4000" dirty="0">
              <a:latin typeface="+mj-lt"/>
            </a:endParaRPr>
          </a:p>
        </p:txBody>
      </p:sp>
      <p:pic>
        <p:nvPicPr>
          <p:cNvPr id="3994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09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3994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CaixaDeTexto 5"/>
          <p:cNvSpPr txBox="1">
            <a:spLocks noChangeArrowheads="1"/>
          </p:cNvSpPr>
          <p:nvPr/>
        </p:nvSpPr>
        <p:spPr bwMode="auto">
          <a:xfrm>
            <a:off x="0" y="282506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6600" b="1" i="1" dirty="0" smtClean="0">
                <a:latin typeface="Calibri" pitchFamily="34" charset="0"/>
              </a:rPr>
              <a:t>C</a:t>
            </a:r>
            <a:r>
              <a:rPr lang="pt-BR" sz="6000" i="1" dirty="0" smtClean="0">
                <a:latin typeface="Calibri" pitchFamily="34" charset="0"/>
              </a:rPr>
              <a:t>ONTRATOS</a:t>
            </a:r>
            <a:r>
              <a:rPr lang="pt-BR" sz="6600" b="1" i="1" dirty="0" smtClean="0">
                <a:latin typeface="Calibri" pitchFamily="34" charset="0"/>
              </a:rPr>
              <a:t> </a:t>
            </a:r>
            <a:r>
              <a:rPr lang="pt-BR" sz="6000" i="1" dirty="0" smtClean="0">
                <a:latin typeface="Calibri" pitchFamily="34" charset="0"/>
              </a:rPr>
              <a:t>DE</a:t>
            </a:r>
            <a:r>
              <a:rPr lang="pt-BR" sz="6600" b="1" i="1" dirty="0" smtClean="0">
                <a:latin typeface="Calibri" pitchFamily="34" charset="0"/>
              </a:rPr>
              <a:t> G</a:t>
            </a:r>
            <a:r>
              <a:rPr lang="pt-BR" sz="6000" i="1" dirty="0" smtClean="0">
                <a:latin typeface="Calibri" pitchFamily="34" charset="0"/>
              </a:rPr>
              <a:t>ESTÃO</a:t>
            </a:r>
            <a:endParaRPr lang="pt-BR" sz="2800" dirty="0">
              <a:latin typeface="Calibri" pitchFamily="34" charset="0"/>
            </a:endParaRPr>
          </a:p>
        </p:txBody>
      </p:sp>
      <p:pic>
        <p:nvPicPr>
          <p:cNvPr id="3994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2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73732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3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5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143483"/>
              </p:ext>
            </p:extLst>
          </p:nvPr>
        </p:nvGraphicFramePr>
        <p:xfrm>
          <a:off x="357188" y="2057008"/>
          <a:ext cx="835824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476"/>
                <a:gridCol w="3096344"/>
                <a:gridCol w="2088232"/>
                <a:gridCol w="1983194"/>
              </a:tblGrid>
              <a:tr h="3664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CONTRATO</a:t>
                      </a:r>
                      <a:r>
                        <a:rPr lang="pt-BR" sz="1600" baseline="0" dirty="0" smtClean="0"/>
                        <a:t> </a:t>
                      </a:r>
                      <a:endParaRPr lang="pt-BR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OBJETO</a:t>
                      </a:r>
                      <a:r>
                        <a:rPr lang="pt-BR" sz="1600" baseline="0" dirty="0" smtClean="0"/>
                        <a:t> DO CONTRATO</a:t>
                      </a:r>
                      <a:endParaRPr lang="pt-BR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VALOR</a:t>
                      </a:r>
                      <a:r>
                        <a:rPr lang="pt-BR" sz="1600" baseline="0" dirty="0" smtClean="0"/>
                        <a:t> MENSAL</a:t>
                      </a:r>
                      <a:endParaRPr lang="pt-BR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VALOR QUADRIMESTRE</a:t>
                      </a:r>
                      <a:endParaRPr lang="pt-BR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165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007/2017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Gestão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600" dirty="0" smtClean="0"/>
                        <a:t>UPA</a:t>
                      </a:r>
                      <a:r>
                        <a:rPr lang="pt-BR" sz="1600" baseline="0" dirty="0" smtClean="0"/>
                        <a:t> – Parque São Luís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R$1.150.000,00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R$4.600.000,00</a:t>
                      </a:r>
                      <a:endParaRPr lang="pt-BR" sz="1600" dirty="0"/>
                    </a:p>
                  </a:txBody>
                  <a:tcPr anchor="ctr"/>
                </a:tc>
              </a:tr>
              <a:tr h="23165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008/2017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Gestão – PSC</a:t>
                      </a:r>
                      <a:r>
                        <a:rPr lang="pt-BR" sz="1600" baseline="0" dirty="0" smtClean="0"/>
                        <a:t> / PSI / SAMU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R$1.550.000,00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R$6.200.000,00</a:t>
                      </a:r>
                      <a:endParaRPr lang="pt-BR" sz="1600" dirty="0"/>
                    </a:p>
                  </a:txBody>
                  <a:tcPr anchor="ctr"/>
                </a:tc>
              </a:tr>
              <a:tr h="23165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009/2017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Gestão</a:t>
                      </a:r>
                      <a:r>
                        <a:rPr lang="pt-BR" sz="1600" baseline="0" dirty="0" smtClean="0"/>
                        <a:t> – ESF / NASF / MELHOR EM CASA / CAPS / CAPS - AD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R$   872.429,74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R$1.605.262,08</a:t>
                      </a:r>
                      <a:endParaRPr lang="pt-BR" sz="1600" dirty="0"/>
                    </a:p>
                  </a:txBody>
                  <a:tcPr anchor="ctr"/>
                </a:tc>
              </a:tr>
              <a:tr h="23165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111/2017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Contratualização Serviços</a:t>
                      </a:r>
                      <a:r>
                        <a:rPr lang="pt-BR" sz="1600" baseline="0" dirty="0" smtClean="0"/>
                        <a:t> Hospitalares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R$3.532.764,72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R$3.532.764,72</a:t>
                      </a:r>
                      <a:endParaRPr lang="pt-BR" sz="1600" dirty="0"/>
                    </a:p>
                  </a:txBody>
                  <a:tcPr anchor="ctr"/>
                </a:tc>
              </a:tr>
              <a:tr h="231657">
                <a:tc gridSpan="3">
                  <a:txBody>
                    <a:bodyPr/>
                    <a:lstStyle/>
                    <a:p>
                      <a:r>
                        <a:rPr lang="pt-BR" sz="1600" b="1" dirty="0" smtClean="0"/>
                        <a:t>Total</a:t>
                      </a:r>
                      <a:r>
                        <a:rPr lang="pt-BR" sz="1600" b="1" baseline="0" dirty="0" smtClean="0"/>
                        <a:t> dos Contratos de Gestão …………………………………………..……………………:</a:t>
                      </a:r>
                      <a:endParaRPr lang="pt-BR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R$15.938.026,80</a:t>
                      </a:r>
                      <a:endParaRPr lang="pt-BR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3753" name="CaixaDeTexto 2"/>
          <p:cNvSpPr txBox="1">
            <a:spLocks noChangeArrowheads="1"/>
          </p:cNvSpPr>
          <p:nvPr/>
        </p:nvSpPr>
        <p:spPr bwMode="auto">
          <a:xfrm>
            <a:off x="356588" y="4967590"/>
            <a:ext cx="414340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 smtClean="0"/>
              <a:t>Comissão de Avaliação de Contratos de Gestão</a:t>
            </a:r>
            <a:endParaRPr lang="pt-BR" altLang="pt-BR" sz="1100" b="1" dirty="0"/>
          </a:p>
        </p:txBody>
      </p:sp>
      <p:sp>
        <p:nvSpPr>
          <p:cNvPr id="13" name="CaixaDeTexto 5"/>
          <p:cNvSpPr txBox="1">
            <a:spLocks noChangeArrowheads="1"/>
          </p:cNvSpPr>
          <p:nvPr/>
        </p:nvSpPr>
        <p:spPr bwMode="auto">
          <a:xfrm>
            <a:off x="0" y="857232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Administração Financeira da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79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8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892331"/>
              </p:ext>
            </p:extLst>
          </p:nvPr>
        </p:nvGraphicFramePr>
        <p:xfrm>
          <a:off x="251520" y="1650117"/>
          <a:ext cx="8712968" cy="4731211"/>
        </p:xfrm>
        <a:graphic>
          <a:graphicData uri="http://schemas.openxmlformats.org/drawingml/2006/table">
            <a:tbl>
              <a:tblPr/>
              <a:tblGrid>
                <a:gridCol w="7344816"/>
                <a:gridCol w="1368152"/>
              </a:tblGrid>
              <a:tr h="26671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REPASSE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199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 – Assistência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Financeira Complementar – ACS 95%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448.897,80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80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 – Incentivo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PT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Adic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PT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Assist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Financeira Complementar ACS 95%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127.155,60</a:t>
                      </a: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Fortalecimento de Políticas </a:t>
                      </a:r>
                      <a:r>
                        <a:rPr lang="pt-PT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afetas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à </a:t>
                      </a:r>
                      <a:r>
                        <a:rPr lang="pt-PT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atuação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 </a:t>
                      </a:r>
                      <a:r>
                        <a:rPr lang="pt-PT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Estrategia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ACS – 5%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23.626,20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 – Incentivo</a:t>
                      </a:r>
                      <a:r>
                        <a:rPr lang="pt-BR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Adicional Fortalecimento de Políticas afetas à atuação da Estrat ACS – 5%</a:t>
                      </a:r>
                      <a:endParaRPr lang="pt-PT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  6.692,40</a:t>
                      </a: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 –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Núcleo de Apoio à Saúde da Família – NASF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80.000,00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PAB Fixo 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922.246,32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Incremento Temporário do Componente de Custeio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150.000,00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 – Programa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Melhoria do Acesso e da Qualidade – PMAQ (RAB-PMAQ-SM)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71.400,00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Saúde Bucal – SB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64.670,00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Saúde da Família – SF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410.240,00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80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FNS</a:t>
                      </a:r>
                      <a:r>
                        <a:rPr lang="pt-BR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Programa Saúde na Escola (RAB-SESC-SM)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10.676,00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4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 – Teto Municipal Rede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Saúde Mental (RSME)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137.438,68</a:t>
                      </a: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 – CEO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Centro de Especialidades Odontológicas - Municipal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123.200,00</a:t>
                      </a: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Mamografia para rastreamento (RCA-RCAN PO 0008)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24.930,00</a:t>
                      </a: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DO FUNDO NACIONAL DE SAÚDE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R$2.601.173,00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251520" y="6407750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>
                <a:latin typeface="Calibri" pitchFamily="34" charset="0"/>
              </a:rPr>
              <a:t>Fonte: </a:t>
            </a:r>
            <a:r>
              <a:rPr lang="pt-BR" altLang="pt-BR" sz="1100" b="1" dirty="0" smtClean="0">
                <a:latin typeface="Calibri" pitchFamily="34" charset="0"/>
              </a:rPr>
              <a:t>FNS </a:t>
            </a:r>
            <a:r>
              <a:rPr lang="pt-BR" altLang="pt-BR" sz="1100" b="1" dirty="0">
                <a:latin typeface="Calibri" pitchFamily="34" charset="0"/>
              </a:rPr>
              <a:t>/ https://consultafns.saude.gov.br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60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318725"/>
              </p:ext>
            </p:extLst>
          </p:nvPr>
        </p:nvGraphicFramePr>
        <p:xfrm>
          <a:off x="251520" y="2852936"/>
          <a:ext cx="8712968" cy="1450996"/>
        </p:xfrm>
        <a:graphic>
          <a:graphicData uri="http://schemas.openxmlformats.org/drawingml/2006/table">
            <a:tbl>
              <a:tblPr/>
              <a:tblGrid>
                <a:gridCol w="7344816"/>
                <a:gridCol w="1368152"/>
              </a:tblGrid>
              <a:tr h="26671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DESPESAS - TESOURO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199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TESOURO - DESPESAS DE EXERCÍCIOS ANTERIORES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603.158,79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9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TESOURO - INDENIZAÇÕES E RESTITUIÇÕES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R$2.437.728,34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 RECURSO 01 EM DESPESAS GERAIS DA SAÚDE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R$3.040.887,13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226753" y="4365104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 smtClean="0">
                <a:latin typeface="Calibri" pitchFamily="34" charset="0"/>
              </a:rPr>
              <a:t>Fonte: 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6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96827"/>
              </p:ext>
            </p:extLst>
          </p:nvPr>
        </p:nvGraphicFramePr>
        <p:xfrm>
          <a:off x="251520" y="2852936"/>
          <a:ext cx="8712968" cy="1128997"/>
        </p:xfrm>
        <a:graphic>
          <a:graphicData uri="http://schemas.openxmlformats.org/drawingml/2006/table">
            <a:tbl>
              <a:tblPr/>
              <a:tblGrid>
                <a:gridCol w="7344816"/>
                <a:gridCol w="1368152"/>
              </a:tblGrid>
              <a:tr h="26671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DESPESAS – CONVÊNIOS ESTADUAIS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199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VIGILÂNCIA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 SAÚDE  - AEDES AEGYPTI – INDENIZAÇÕES E RESTITUIÇÕES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60.480,00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 RECURSO 02 EM DESPESAS GERAIS DA SAÚDE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60.480,00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217104" y="4005064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 smtClean="0">
                <a:latin typeface="Calibri" pitchFamily="34" charset="0"/>
              </a:rPr>
              <a:t>Fonte: 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39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08902"/>
              </p:ext>
            </p:extLst>
          </p:nvPr>
        </p:nvGraphicFramePr>
        <p:xfrm>
          <a:off x="251520" y="2852936"/>
          <a:ext cx="8712968" cy="1128997"/>
        </p:xfrm>
        <a:graphic>
          <a:graphicData uri="http://schemas.openxmlformats.org/drawingml/2006/table">
            <a:tbl>
              <a:tblPr/>
              <a:tblGrid>
                <a:gridCol w="7344816"/>
                <a:gridCol w="1368152"/>
              </a:tblGrid>
              <a:tr h="26671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DESPESAS – CONVÊNIOS FEDERAIS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199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MINISTÉRIO DA SAÚDE – INDENIZAÇÕES E RESTITUIÇÕES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85.762,06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 RECURSO 05 EM DESPESAS GERAIS DA SAÚDE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85.762,06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217104" y="4005064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 smtClean="0">
                <a:latin typeface="Calibri" pitchFamily="34" charset="0"/>
              </a:rPr>
              <a:t>Fonte: 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3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067761"/>
              </p:ext>
            </p:extLst>
          </p:nvPr>
        </p:nvGraphicFramePr>
        <p:xfrm>
          <a:off x="251520" y="2852936"/>
          <a:ext cx="8712968" cy="2011561"/>
        </p:xfrm>
        <a:graphic>
          <a:graphicData uri="http://schemas.openxmlformats.org/drawingml/2006/table">
            <a:tbl>
              <a:tblPr/>
              <a:tblGrid>
                <a:gridCol w="7344816"/>
                <a:gridCol w="1368152"/>
              </a:tblGrid>
              <a:tr h="26671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DESPESAS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199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 RECURSO 01 EM DESPESAS GERAIS DA SAÚDE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R$3.040.887,13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 RECURSO 02 EM DESPESAS GERAIS DA SAÚDE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60.480,00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 RECURSO 05 DESPESAS GERAIS DA SAÚDE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85.762,06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DAS DESPESAS GERAIS DA SAÚDE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R$3.187.129,19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288356" y="4931339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 smtClean="0">
                <a:latin typeface="Calibri" pitchFamily="34" charset="0"/>
              </a:rPr>
              <a:t>Fonte: 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9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40964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CaixaDeTexto 5"/>
          <p:cNvSpPr txBox="1">
            <a:spLocks noChangeArrowheads="1"/>
          </p:cNvSpPr>
          <p:nvPr/>
        </p:nvSpPr>
        <p:spPr bwMode="auto">
          <a:xfrm>
            <a:off x="0" y="2149693"/>
            <a:ext cx="9144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5400" b="1" i="1" dirty="0" smtClean="0">
                <a:latin typeface="Calibri" pitchFamily="34" charset="0"/>
              </a:rPr>
              <a:t>Divisão de Regulação, Avaliação, Controle e Auditoria</a:t>
            </a:r>
            <a:endParaRPr lang="pt-BR" altLang="pt-BR" sz="2400" b="1" i="1" dirty="0" smtClean="0">
              <a:latin typeface="Calibri" pitchFamily="34" charset="0"/>
            </a:endParaRPr>
          </a:p>
          <a:p>
            <a:pPr algn="ctr"/>
            <a:r>
              <a:rPr lang="pt-BR" altLang="pt-BR" sz="4400" b="1" i="1" dirty="0" smtClean="0">
                <a:latin typeface="Calibri" pitchFamily="34" charset="0"/>
              </a:rPr>
              <a:t>(DRACA)</a:t>
            </a:r>
          </a:p>
        </p:txBody>
      </p:sp>
      <p:pic>
        <p:nvPicPr>
          <p:cNvPr id="40966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93070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57348" name="Imagem 3" descr="ppt-business-background-27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Imagem 13" descr="2016_7_15_15_55_25_5426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2" name="CaixaDeTexto 2"/>
          <p:cNvSpPr txBox="1">
            <a:spLocks noChangeArrowheads="1"/>
          </p:cNvSpPr>
          <p:nvPr/>
        </p:nvSpPr>
        <p:spPr bwMode="auto">
          <a:xfrm>
            <a:off x="0" y="150017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altLang="pt-BR" sz="2000" b="1" i="1" dirty="0" smtClean="0">
                <a:latin typeface="+mj-lt"/>
              </a:rPr>
              <a:t>AGENDAMENTOS DE CONSULTAS E EXAMES</a:t>
            </a:r>
          </a:p>
          <a:p>
            <a:pPr algn="ctr">
              <a:defRPr/>
            </a:pPr>
            <a:r>
              <a:rPr lang="pt-BR" altLang="pt-BR" sz="2000" b="1" i="1" dirty="0" smtClean="0">
                <a:latin typeface="+mj-lt"/>
              </a:rPr>
              <a:t>3º Quadrimestre</a:t>
            </a:r>
            <a:endParaRPr lang="pt-BR" altLang="pt-BR" sz="2000" b="1" i="1" dirty="0">
              <a:latin typeface="+mj-lt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984929"/>
              </p:ext>
            </p:extLst>
          </p:nvPr>
        </p:nvGraphicFramePr>
        <p:xfrm>
          <a:off x="683568" y="2449056"/>
          <a:ext cx="7694968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6374"/>
                <a:gridCol w="1325586"/>
                <a:gridCol w="1143008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PRESTADOR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CONSULTAS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EXAMES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AME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– AMBULATÓRIO MÉDICO DE ESPECIALIDADES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1.954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3.494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HOSPITAL GUILHERME ÁLVARO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366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1.209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AME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 – PRAIA GRANDE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/>
                        <a:t>66</a:t>
                      </a:r>
                      <a:endParaRPr lang="pt-BR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TOTAL DE GERAL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2.320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4.769</a:t>
                      </a:r>
                      <a:endParaRPr lang="pt-BR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CaixaDeTexto 5"/>
          <p:cNvSpPr txBox="1">
            <a:spLocks noChangeArrowheads="1"/>
          </p:cNvSpPr>
          <p:nvPr/>
        </p:nvSpPr>
        <p:spPr bwMode="auto">
          <a:xfrm>
            <a:off x="0" y="857232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Administração Financeira da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63194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57348" name="Imagem 3" descr="ppt-business-background-27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Imagem 13" descr="2016_7_15_15_55_25_5426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1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1" name="CaixaDeTexto 3"/>
          <p:cNvSpPr txBox="1">
            <a:spLocks noChangeArrowheads="1"/>
          </p:cNvSpPr>
          <p:nvPr/>
        </p:nvSpPr>
        <p:spPr bwMode="auto">
          <a:xfrm>
            <a:off x="0" y="1571612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200" b="1" i="1" dirty="0" smtClean="0">
                <a:latin typeface="Calibri" pitchFamily="34" charset="0"/>
              </a:rPr>
              <a:t>AGENDAMENTOS – SERVIÇOS CONTRATADOS</a:t>
            </a:r>
          </a:p>
          <a:p>
            <a:pPr algn="ctr"/>
            <a:endParaRPr lang="pt-BR" altLang="pt-BR" sz="2200" b="1" i="1" dirty="0">
              <a:latin typeface="Calibri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332579"/>
              </p:ext>
            </p:extLst>
          </p:nvPr>
        </p:nvGraphicFramePr>
        <p:xfrm>
          <a:off x="744558" y="2636912"/>
          <a:ext cx="7643866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850"/>
                <a:gridCol w="2286016"/>
              </a:tblGrid>
              <a:tr h="26766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EXAMES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ULTRASSON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1.733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MAMOGRAFIA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573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RADIOGRAFIA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1.535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TOTAL DE EXAMES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3.841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CaixaDeTexto 5"/>
          <p:cNvSpPr txBox="1">
            <a:spLocks noChangeArrowheads="1"/>
          </p:cNvSpPr>
          <p:nvPr/>
        </p:nvSpPr>
        <p:spPr bwMode="auto">
          <a:xfrm>
            <a:off x="0" y="857232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Administração Financeira da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69397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83972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2780928"/>
            <a:ext cx="91440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7200" b="1" i="1" dirty="0">
                <a:latin typeface="+mj-lt"/>
              </a:rPr>
              <a:t>E</a:t>
            </a:r>
            <a:r>
              <a:rPr lang="pt-BR" altLang="pt-BR" sz="4800" i="1" dirty="0">
                <a:latin typeface="+mj-lt"/>
              </a:rPr>
              <a:t>xecução</a:t>
            </a:r>
            <a:r>
              <a:rPr lang="pt-BR" altLang="pt-BR" sz="7200" b="1" i="1" dirty="0">
                <a:latin typeface="+mj-lt"/>
              </a:rPr>
              <a:t> O</a:t>
            </a:r>
            <a:r>
              <a:rPr lang="pt-BR" altLang="pt-BR" sz="4800" i="1" dirty="0">
                <a:latin typeface="+mj-lt"/>
              </a:rPr>
              <a:t>rçamentária</a:t>
            </a:r>
          </a:p>
        </p:txBody>
      </p:sp>
      <p:pic>
        <p:nvPicPr>
          <p:cNvPr id="83974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5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11" name="CaixaDeTexto 5"/>
          <p:cNvSpPr txBox="1">
            <a:spLocks noChangeArrowheads="1"/>
          </p:cNvSpPr>
          <p:nvPr/>
        </p:nvSpPr>
        <p:spPr bwMode="auto">
          <a:xfrm>
            <a:off x="0" y="857232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Administração Financeira da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84996" name="Imagem 3" descr="ppt-business-background-27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3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7" name="Imagem 13" descr="2016_7_15_15_55_25_54264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8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4999" name="CaixaDeTexto 5"/>
          <p:cNvSpPr txBox="1">
            <a:spLocks noChangeArrowheads="1"/>
          </p:cNvSpPr>
          <p:nvPr/>
        </p:nvSpPr>
        <p:spPr bwMode="auto">
          <a:xfrm>
            <a:off x="0" y="857232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i="1" dirty="0">
                <a:latin typeface="Calibri" pitchFamily="34" charset="0"/>
              </a:rPr>
              <a:t>Departamento de Administração Financeira da Saúde</a:t>
            </a:r>
          </a:p>
        </p:txBody>
      </p:sp>
      <p:graphicFrame>
        <p:nvGraphicFramePr>
          <p:cNvPr id="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1390"/>
              </p:ext>
            </p:extLst>
          </p:nvPr>
        </p:nvGraphicFramePr>
        <p:xfrm>
          <a:off x="179511" y="2071678"/>
          <a:ext cx="8784976" cy="3913857"/>
        </p:xfrm>
        <a:graphic>
          <a:graphicData uri="http://schemas.openxmlformats.org/drawingml/2006/table">
            <a:tbl>
              <a:tblPr/>
              <a:tblGrid>
                <a:gridCol w="3525551"/>
                <a:gridCol w="1791673"/>
                <a:gridCol w="1733876"/>
                <a:gridCol w="1733876"/>
              </a:tblGrid>
              <a:tr h="415394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7663" marR="0" lvl="0" indent="-347663" algn="ctr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D"/>
                          </a:solidFill>
                          <a:effectLst/>
                          <a:latin typeface="+mn-lt"/>
                          <a:cs typeface="Arial" charset="0"/>
                        </a:rPr>
                        <a:t>TOTAL GERAL DA APLICAÇÃO (DESPESAS LIQUIDADAS)</a:t>
                      </a: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888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7663" marR="0" lvl="0" indent="-347663" algn="ctr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D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8888"/>
                    </a:solidFill>
                  </a:tcPr>
                </a:tc>
              </a:tr>
              <a:tr h="3807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7663" marR="0" lvl="0" indent="-347663" algn="ctr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663" marR="0" lvl="0" indent="-347663" algn="ctr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1º Quadrimestre</a:t>
                      </a: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+mn-lt"/>
                        </a:rPr>
                        <a:t>2º Quadrimestre</a:t>
                      </a:r>
                      <a:endParaRPr lang="pt-BR" sz="1600" b="1" dirty="0">
                        <a:latin typeface="+mn-lt"/>
                      </a:endParaRP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+mn-lt"/>
                        </a:rPr>
                        <a:t>3º Quadrimestre</a:t>
                      </a: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171">
                <a:tc>
                  <a:txBody>
                    <a:bodyPr/>
                    <a:lstStyle/>
                    <a:p>
                      <a:pPr marL="347663" marR="0" lvl="0" indent="-347663" algn="l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bruto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das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Receitas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municipais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de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Impostos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253.387.507,99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231.101.746,63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226.793.274,46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6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7663" marR="0" lvl="0" indent="-347663" algn="l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 das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Despesas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com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Saúde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  39.590.710,30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  50.286.174,70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  54.062.537,73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7663" marR="0" lvl="0" indent="-347663" algn="l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 - )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Receitas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adicionais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da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Saúde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(SUS) no período</a:t>
                      </a: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  1.584.338,35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  6.421.264,50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  6.831.237,94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9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7663" marR="0" lvl="0" indent="-347663" algn="l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 – Valor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Aplicado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-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Recursos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do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tesouro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  32.033.086,83</a:t>
                      </a: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 43.864.910,20</a:t>
                      </a: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 47.231.299,79</a:t>
                      </a:r>
                    </a:p>
                  </a:txBody>
                  <a:tcPr marL="91444" marR="91444" marT="45717" marB="45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3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7663" marR="0" lvl="0" indent="-347663" algn="ctr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PERCENTUAL DE APLICAÇÃO</a:t>
                      </a: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12,64%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3" marR="68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18,98%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3" marR="68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20,83%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3" marR="68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5394">
                <a:tc>
                  <a:txBody>
                    <a:bodyPr/>
                    <a:lstStyle/>
                    <a:p>
                      <a:pPr marL="347663" marR="0" lvl="0" indent="-347663" algn="ctr" defTabSz="8016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DESPESAS DE EXERCÍCIOS ANTERIORES</a:t>
                      </a:r>
                    </a:p>
                  </a:txBody>
                  <a:tcPr marL="91444" marR="91444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    5.973.285,12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3" marR="68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      311.665,16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3" marR="68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R$          603.158,79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3" marR="68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0" y="1466840"/>
            <a:ext cx="9144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Percentual parcial de aplicação no período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58729" y="6151219"/>
            <a:ext cx="885698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PERCENTUAL DE APLICAÇÃO ACUMULADO: 17,31%</a:t>
            </a:r>
            <a:endParaRPr lang="pt-BR" b="1" dirty="0"/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860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2958777"/>
            <a:ext cx="91440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4800" i="1" dirty="0">
                <a:latin typeface="+mj-lt"/>
              </a:rPr>
              <a:t>Agradecemos a presença de todos!</a:t>
            </a:r>
          </a:p>
        </p:txBody>
      </p:sp>
      <p:pic>
        <p:nvPicPr>
          <p:cNvPr id="860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89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mtClean="0"/>
          </a:p>
        </p:txBody>
      </p:sp>
      <p:pic>
        <p:nvPicPr>
          <p:cNvPr id="9220" name="Imagem 3" descr="ppt-business-background-27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Imagem 13" descr="2016_7_15_15_55_25_5426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50"/>
            <a:ext cx="17145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CaixaDeTexto 9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 dirty="0">
                <a:solidFill>
                  <a:schemeClr val="bg1"/>
                </a:solidFill>
                <a:latin typeface="Calibri" pitchFamily="34" charset="0"/>
              </a:rPr>
              <a:t>Secretaria Municipal de Saúde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0" y="857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latin typeface="Calibri" pitchFamily="34" charset="0"/>
              </a:rPr>
              <a:t>Departamento de Atenção à </a:t>
            </a:r>
            <a:r>
              <a:rPr lang="pt-BR" altLang="pt-BR" sz="2400" b="1" i="1" dirty="0" smtClean="0">
                <a:latin typeface="Calibri" pitchFamily="34" charset="0"/>
              </a:rPr>
              <a:t>Saúde</a:t>
            </a:r>
          </a:p>
          <a:p>
            <a:pPr algn="ctr"/>
            <a:r>
              <a:rPr lang="pt-BR" altLang="pt-BR" sz="2400" b="1" i="1" dirty="0" smtClean="0">
                <a:latin typeface="Calibri" pitchFamily="34" charset="0"/>
              </a:rPr>
              <a:t>Montante dos Recursos Aplicados no 3º Quadrimestre</a:t>
            </a:r>
            <a:endParaRPr lang="pt-BR" altLang="pt-BR" sz="2400" b="1" i="1" dirty="0"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078805"/>
              </p:ext>
            </p:extLst>
          </p:nvPr>
        </p:nvGraphicFramePr>
        <p:xfrm>
          <a:off x="251520" y="2492896"/>
          <a:ext cx="8712968" cy="2425141"/>
        </p:xfrm>
        <a:graphic>
          <a:graphicData uri="http://schemas.openxmlformats.org/drawingml/2006/table">
            <a:tbl>
              <a:tblPr/>
              <a:tblGrid>
                <a:gridCol w="7344816"/>
                <a:gridCol w="1368152"/>
              </a:tblGrid>
              <a:tr h="26671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RECEITA OFICIAL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</a:t>
                      </a:r>
                      <a:endParaRPr lang="pt-PT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6" marR="91426" marT="45698" marB="456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1999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 – CEO – CENTRO DE ESPECIALIDADES ODONTOLÓGICAS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123.200,00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FMS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PSE  - PROGRAMA SAÚDE NAS ESCOLAS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  10.676,00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PAB –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PACS – AGENTES COMUNITÁRIOS DE SAÚDE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606.372,00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PAB – PSF – PROGRAMA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SAÚDE DA FAMÍLIA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410.240,00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 – PROGRAMA</a:t>
                      </a:r>
                      <a:r>
                        <a:rPr lang="pt-PT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SAÚDE MENTAL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    137.438,68</a:t>
                      </a:r>
                      <a:endParaRPr lang="pt-P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pt-P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 RECURSO 05 – CONVÊNIOS FEDERAIS 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R$1.287.926,68</a:t>
                      </a:r>
                      <a:endParaRPr lang="pt-PT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220835" y="5052103"/>
            <a:ext cx="48245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100" b="1" dirty="0" smtClean="0">
                <a:latin typeface="Calibri" pitchFamily="34" charset="0"/>
              </a:rPr>
              <a:t>Fonte: SEFIN</a:t>
            </a:r>
            <a:endParaRPr lang="pt-BR" altLang="pt-BR" sz="1100" b="1" dirty="0">
              <a:latin typeface="Calibri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B27F-6246-4068-B4B3-0DF81CB50C01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31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6277</TotalTime>
  <Words>5160</Words>
  <Application>Microsoft Office PowerPoint</Application>
  <PresentationFormat>Apresentação no Ecrã (4:3)</PresentationFormat>
  <Paragraphs>1986</Paragraphs>
  <Slides>89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89</vt:i4>
      </vt:variant>
    </vt:vector>
  </HeadingPairs>
  <TitlesOfParts>
    <vt:vector size="9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pmc23570</dc:creator>
  <cp:lastModifiedBy>pmc23570</cp:lastModifiedBy>
  <cp:revision>227</cp:revision>
  <cp:lastPrinted>2018-02-20T19:02:56Z</cp:lastPrinted>
  <dcterms:created xsi:type="dcterms:W3CDTF">2017-02-08T15:58:53Z</dcterms:created>
  <dcterms:modified xsi:type="dcterms:W3CDTF">2018-02-26T19:46:57Z</dcterms:modified>
</cp:coreProperties>
</file>